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handoutMasterIdLst>
    <p:handoutMasterId r:id="rId22"/>
  </p:handoutMasterIdLst>
  <p:sldIdLst>
    <p:sldId id="256" r:id="rId2"/>
    <p:sldId id="257" r:id="rId3"/>
    <p:sldId id="258" r:id="rId4"/>
    <p:sldId id="273" r:id="rId5"/>
    <p:sldId id="274" r:id="rId6"/>
    <p:sldId id="259" r:id="rId7"/>
    <p:sldId id="275" r:id="rId8"/>
    <p:sldId id="260" r:id="rId9"/>
    <p:sldId id="261" r:id="rId10"/>
    <p:sldId id="263" r:id="rId11"/>
    <p:sldId id="264" r:id="rId12"/>
    <p:sldId id="265" r:id="rId13"/>
    <p:sldId id="267" r:id="rId14"/>
    <p:sldId id="268" r:id="rId15"/>
    <p:sldId id="271" r:id="rId16"/>
    <p:sldId id="266" r:id="rId17"/>
    <p:sldId id="270" r:id="rId18"/>
    <p:sldId id="272"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8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bobbuckley:ASD:ASDdata:data:HCWA%20-%20July%2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bobbuckley:ASD:ASDdata:2012%20Prevale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902900827766806"/>
          <c:y val="0.0524781341107872"/>
          <c:w val="0.826254087750047"/>
          <c:h val="0.888202291040151"/>
        </c:manualLayout>
      </c:layout>
      <c:scatterChart>
        <c:scatterStyle val="lineMarker"/>
        <c:varyColors val="0"/>
        <c:ser>
          <c:idx val="0"/>
          <c:order val="0"/>
          <c:tx>
            <c:strRef>
              <c:f>Australia!$B$2</c:f>
              <c:strCache>
                <c:ptCount val="1"/>
                <c:pt idx="0">
                  <c:v>Aut+Asp</c:v>
                </c:pt>
              </c:strCache>
            </c:strRef>
          </c:tx>
          <c:xVal>
            <c:numRef>
              <c:f>Australia!$A$3:$A$12</c:f>
              <c:numCache>
                <c:formatCode>mm/yyyy</c:formatCode>
                <c:ptCount val="10"/>
                <c:pt idx="0">
                  <c:v>38079.0</c:v>
                </c:pt>
                <c:pt idx="1">
                  <c:v>38170.0</c:v>
                </c:pt>
                <c:pt idx="2">
                  <c:v>38513.0</c:v>
                </c:pt>
                <c:pt idx="3">
                  <c:v>38877.0</c:v>
                </c:pt>
                <c:pt idx="4">
                  <c:v>39241.0</c:v>
                </c:pt>
                <c:pt idx="5">
                  <c:v>39605.0</c:v>
                </c:pt>
                <c:pt idx="6">
                  <c:v>39969.0</c:v>
                </c:pt>
                <c:pt idx="7">
                  <c:v>40333.0</c:v>
                </c:pt>
                <c:pt idx="8">
                  <c:v>40725.0</c:v>
                </c:pt>
                <c:pt idx="9">
                  <c:v>41089.0</c:v>
                </c:pt>
              </c:numCache>
            </c:numRef>
          </c:xVal>
          <c:yVal>
            <c:numRef>
              <c:f>Australia!$B$3:$B$12</c:f>
              <c:numCache>
                <c:formatCode>General</c:formatCode>
                <c:ptCount val="10"/>
                <c:pt idx="0">
                  <c:v>13995.0</c:v>
                </c:pt>
                <c:pt idx="1">
                  <c:v>14495.0</c:v>
                </c:pt>
                <c:pt idx="2">
                  <c:v>16549.0</c:v>
                </c:pt>
                <c:pt idx="3">
                  <c:v>19977.0</c:v>
                </c:pt>
                <c:pt idx="4">
                  <c:v>23786.0</c:v>
                </c:pt>
                <c:pt idx="5">
                  <c:v>28649.0</c:v>
                </c:pt>
                <c:pt idx="6">
                  <c:v>34085.0</c:v>
                </c:pt>
                <c:pt idx="7">
                  <c:v>40328.0</c:v>
                </c:pt>
                <c:pt idx="8">
                  <c:v>47119.0</c:v>
                </c:pt>
                <c:pt idx="9">
                  <c:v>53428.0</c:v>
                </c:pt>
              </c:numCache>
            </c:numRef>
          </c:yVal>
          <c:smooth val="0"/>
        </c:ser>
        <c:ser>
          <c:idx val="1"/>
          <c:order val="1"/>
          <c:tx>
            <c:strRef>
              <c:f>Australia!$C$2</c:f>
              <c:strCache>
                <c:ptCount val="1"/>
                <c:pt idx="0">
                  <c:v>Autism</c:v>
                </c:pt>
              </c:strCache>
            </c:strRef>
          </c:tx>
          <c:xVal>
            <c:numRef>
              <c:f>Australia!$A$3:$A$12</c:f>
              <c:numCache>
                <c:formatCode>mm/yyyy</c:formatCode>
                <c:ptCount val="10"/>
                <c:pt idx="0">
                  <c:v>38079.0</c:v>
                </c:pt>
                <c:pt idx="1">
                  <c:v>38170.0</c:v>
                </c:pt>
                <c:pt idx="2">
                  <c:v>38513.0</c:v>
                </c:pt>
                <c:pt idx="3">
                  <c:v>38877.0</c:v>
                </c:pt>
                <c:pt idx="4">
                  <c:v>39241.0</c:v>
                </c:pt>
                <c:pt idx="5">
                  <c:v>39605.0</c:v>
                </c:pt>
                <c:pt idx="6">
                  <c:v>39969.0</c:v>
                </c:pt>
                <c:pt idx="7">
                  <c:v>40333.0</c:v>
                </c:pt>
                <c:pt idx="8">
                  <c:v>40725.0</c:v>
                </c:pt>
                <c:pt idx="9">
                  <c:v>41089.0</c:v>
                </c:pt>
              </c:numCache>
            </c:numRef>
          </c:xVal>
          <c:yVal>
            <c:numRef>
              <c:f>Australia!$C$3:$C$12</c:f>
              <c:numCache>
                <c:formatCode>General</c:formatCode>
                <c:ptCount val="10"/>
                <c:pt idx="0">
                  <c:v>11332.0</c:v>
                </c:pt>
                <c:pt idx="1">
                  <c:v>11704.0</c:v>
                </c:pt>
                <c:pt idx="2">
                  <c:v>13257.0</c:v>
                </c:pt>
                <c:pt idx="3">
                  <c:v>15302.0</c:v>
                </c:pt>
                <c:pt idx="4">
                  <c:v>17496.0</c:v>
                </c:pt>
                <c:pt idx="5">
                  <c:v>20250.0</c:v>
                </c:pt>
                <c:pt idx="6">
                  <c:v>23336.0</c:v>
                </c:pt>
                <c:pt idx="7">
                  <c:v>27509.0</c:v>
                </c:pt>
                <c:pt idx="8">
                  <c:v>31711.0</c:v>
                </c:pt>
                <c:pt idx="9">
                  <c:v>35791.0</c:v>
                </c:pt>
              </c:numCache>
            </c:numRef>
          </c:yVal>
          <c:smooth val="0"/>
        </c:ser>
        <c:ser>
          <c:idx val="2"/>
          <c:order val="2"/>
          <c:tx>
            <c:strRef>
              <c:f>Australia!$D$2</c:f>
              <c:strCache>
                <c:ptCount val="1"/>
                <c:pt idx="0">
                  <c:v>Asperger's</c:v>
                </c:pt>
              </c:strCache>
            </c:strRef>
          </c:tx>
          <c:xVal>
            <c:numRef>
              <c:f>Australia!$A$3:$A$12</c:f>
              <c:numCache>
                <c:formatCode>mm/yyyy</c:formatCode>
                <c:ptCount val="10"/>
                <c:pt idx="0">
                  <c:v>38079.0</c:v>
                </c:pt>
                <c:pt idx="1">
                  <c:v>38170.0</c:v>
                </c:pt>
                <c:pt idx="2">
                  <c:v>38513.0</c:v>
                </c:pt>
                <c:pt idx="3">
                  <c:v>38877.0</c:v>
                </c:pt>
                <c:pt idx="4">
                  <c:v>39241.0</c:v>
                </c:pt>
                <c:pt idx="5">
                  <c:v>39605.0</c:v>
                </c:pt>
                <c:pt idx="6">
                  <c:v>39969.0</c:v>
                </c:pt>
                <c:pt idx="7">
                  <c:v>40333.0</c:v>
                </c:pt>
                <c:pt idx="8">
                  <c:v>40725.0</c:v>
                </c:pt>
                <c:pt idx="9">
                  <c:v>41089.0</c:v>
                </c:pt>
              </c:numCache>
            </c:numRef>
          </c:xVal>
          <c:yVal>
            <c:numRef>
              <c:f>Australia!$D$3:$D$12</c:f>
              <c:numCache>
                <c:formatCode>General</c:formatCode>
                <c:ptCount val="10"/>
                <c:pt idx="0">
                  <c:v>2549.0</c:v>
                </c:pt>
                <c:pt idx="1">
                  <c:v>2680.0</c:v>
                </c:pt>
                <c:pt idx="2">
                  <c:v>3183.0</c:v>
                </c:pt>
                <c:pt idx="3">
                  <c:v>4565.0</c:v>
                </c:pt>
                <c:pt idx="4">
                  <c:v>6188.0</c:v>
                </c:pt>
                <c:pt idx="5">
                  <c:v>8303.0</c:v>
                </c:pt>
                <c:pt idx="6">
                  <c:v>10654.0</c:v>
                </c:pt>
                <c:pt idx="7">
                  <c:v>12856.0</c:v>
                </c:pt>
                <c:pt idx="8">
                  <c:v>15446.0</c:v>
                </c:pt>
                <c:pt idx="9">
                  <c:v>17672.0</c:v>
                </c:pt>
              </c:numCache>
            </c:numRef>
          </c:yVal>
          <c:smooth val="0"/>
        </c:ser>
        <c:dLbls>
          <c:showLegendKey val="0"/>
          <c:showVal val="0"/>
          <c:showCatName val="0"/>
          <c:showSerName val="0"/>
          <c:showPercent val="0"/>
          <c:showBubbleSize val="0"/>
        </c:dLbls>
        <c:axId val="772898664"/>
        <c:axId val="772901752"/>
      </c:scatterChart>
      <c:valAx>
        <c:axId val="772898664"/>
        <c:scaling>
          <c:orientation val="minMax"/>
          <c:max val="41100.0"/>
          <c:min val="38000.0"/>
        </c:scaling>
        <c:delete val="0"/>
        <c:axPos val="b"/>
        <c:numFmt formatCode="mm/yyyy" sourceLinked="1"/>
        <c:majorTickMark val="out"/>
        <c:minorTickMark val="none"/>
        <c:tickLblPos val="nextTo"/>
        <c:txPr>
          <a:bodyPr rot="2700000" vert="horz"/>
          <a:lstStyle/>
          <a:p>
            <a:pPr>
              <a:defRPr sz="1600"/>
            </a:pPr>
            <a:endParaRPr lang="en-US"/>
          </a:p>
        </c:txPr>
        <c:crossAx val="772901752"/>
        <c:crosses val="autoZero"/>
        <c:crossBetween val="midCat"/>
        <c:majorUnit val="365.25"/>
      </c:valAx>
      <c:valAx>
        <c:axId val="772901752"/>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772898664"/>
        <c:crosses val="autoZero"/>
        <c:crossBetween val="midCat"/>
        <c:dispUnits>
          <c:builtInUnit val="thousands"/>
          <c:dispUnitsLbl>
            <c:layout/>
          </c:dispUnitsLbl>
        </c:dispUnits>
      </c:valAx>
    </c:plotArea>
    <c:legend>
      <c:legendPos val="r"/>
      <c:layout>
        <c:manualLayout>
          <c:xMode val="edge"/>
          <c:yMode val="edge"/>
          <c:x val="0.121095581641007"/>
          <c:y val="0.000410003815602355"/>
          <c:w val="0.236126743193245"/>
          <c:h val="0.311928460042739"/>
        </c:manualLayout>
      </c:layout>
      <c:overlay val="0"/>
      <c:spPr>
        <a:solidFill>
          <a:schemeClr val="bg1"/>
        </a:solidFill>
      </c:spPr>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Australia</a:t>
            </a:r>
            <a:r>
              <a:rPr lang="en-US" baseline="0"/>
              <a:t> </a:t>
            </a:r>
            <a:endParaRPr lang="en-US"/>
          </a:p>
        </c:rich>
      </c:tx>
      <c:layout/>
      <c:overlay val="1"/>
      <c:spPr>
        <a:solidFill>
          <a:schemeClr val="bg1"/>
        </a:solidFill>
      </c:spPr>
    </c:title>
    <c:autoTitleDeleted val="0"/>
    <c:plotArea>
      <c:layout>
        <c:manualLayout>
          <c:layoutTarget val="inner"/>
          <c:xMode val="edge"/>
          <c:yMode val="edge"/>
          <c:x val="0.130510161314773"/>
          <c:y val="0.0601851851851852"/>
          <c:w val="0.84638036043909"/>
          <c:h val="0.787653177782177"/>
        </c:manualLayout>
      </c:layout>
      <c:barChart>
        <c:barDir val="col"/>
        <c:grouping val="clustered"/>
        <c:varyColors val="0"/>
        <c:ser>
          <c:idx val="0"/>
          <c:order val="0"/>
          <c:tx>
            <c:strRef>
              <c:f>'ACT vs Aus'!$G$43</c:f>
              <c:strCache>
                <c:ptCount val="1"/>
                <c:pt idx="0">
                  <c:v>0-4</c:v>
                </c:pt>
              </c:strCache>
            </c:strRef>
          </c:tx>
          <c:spPr>
            <a:solidFill>
              <a:schemeClr val="tx2">
                <a:lumMod val="75000"/>
              </a:schemeClr>
            </a:solidFill>
          </c:spPr>
          <c:invertIfNegative val="0"/>
          <c:cat>
            <c:numRef>
              <c:f>'ACT vs Aus'!$A$44:$A$52</c:f>
              <c:numCache>
                <c:formatCode>0</c:formatCode>
                <c:ptCount val="9"/>
                <c:pt idx="0">
                  <c:v>2004.0</c:v>
                </c:pt>
                <c:pt idx="1">
                  <c:v>2005.0</c:v>
                </c:pt>
                <c:pt idx="2">
                  <c:v>2006.0</c:v>
                </c:pt>
                <c:pt idx="3">
                  <c:v>2007.0</c:v>
                </c:pt>
                <c:pt idx="4">
                  <c:v>2008.0</c:v>
                </c:pt>
                <c:pt idx="5">
                  <c:v>2009.0</c:v>
                </c:pt>
                <c:pt idx="6">
                  <c:v>2010.0</c:v>
                </c:pt>
                <c:pt idx="7">
                  <c:v>2011.0</c:v>
                </c:pt>
                <c:pt idx="8">
                  <c:v>2012.0</c:v>
                </c:pt>
              </c:numCache>
            </c:numRef>
          </c:cat>
          <c:val>
            <c:numRef>
              <c:f>'ACT vs Aus'!$G$44:$G$52</c:f>
              <c:numCache>
                <c:formatCode>0.00%</c:formatCode>
                <c:ptCount val="9"/>
                <c:pt idx="0">
                  <c:v>0.00120638797719543</c:v>
                </c:pt>
                <c:pt idx="1">
                  <c:v>0.00129517053078655</c:v>
                </c:pt>
                <c:pt idx="2">
                  <c:v>0.00155333788266689</c:v>
                </c:pt>
                <c:pt idx="3">
                  <c:v>0.00164661538208213</c:v>
                </c:pt>
                <c:pt idx="4">
                  <c:v>0.00188624207185469</c:v>
                </c:pt>
                <c:pt idx="5">
                  <c:v>0.0022090089454276</c:v>
                </c:pt>
                <c:pt idx="6">
                  <c:v>0.00250957390653537</c:v>
                </c:pt>
                <c:pt idx="7">
                  <c:v>0.00274840813929476</c:v>
                </c:pt>
                <c:pt idx="8">
                  <c:v>0.00305165237233726</c:v>
                </c:pt>
              </c:numCache>
            </c:numRef>
          </c:val>
        </c:ser>
        <c:ser>
          <c:idx val="1"/>
          <c:order val="1"/>
          <c:tx>
            <c:strRef>
              <c:f>'ACT vs Aus'!$H$43</c:f>
              <c:strCache>
                <c:ptCount val="1"/>
                <c:pt idx="0">
                  <c:v>5-9</c:v>
                </c:pt>
              </c:strCache>
            </c:strRef>
          </c:tx>
          <c:spPr>
            <a:solidFill>
              <a:schemeClr val="accent6">
                <a:lumMod val="75000"/>
              </a:schemeClr>
            </a:solidFill>
          </c:spPr>
          <c:invertIfNegative val="0"/>
          <c:cat>
            <c:numRef>
              <c:f>'ACT vs Aus'!$A$44:$A$52</c:f>
              <c:numCache>
                <c:formatCode>0</c:formatCode>
                <c:ptCount val="9"/>
                <c:pt idx="0">
                  <c:v>2004.0</c:v>
                </c:pt>
                <c:pt idx="1">
                  <c:v>2005.0</c:v>
                </c:pt>
                <c:pt idx="2">
                  <c:v>2006.0</c:v>
                </c:pt>
                <c:pt idx="3">
                  <c:v>2007.0</c:v>
                </c:pt>
                <c:pt idx="4">
                  <c:v>2008.0</c:v>
                </c:pt>
                <c:pt idx="5">
                  <c:v>2009.0</c:v>
                </c:pt>
                <c:pt idx="6">
                  <c:v>2010.0</c:v>
                </c:pt>
                <c:pt idx="7">
                  <c:v>2011.0</c:v>
                </c:pt>
                <c:pt idx="8">
                  <c:v>2012.0</c:v>
                </c:pt>
              </c:numCache>
            </c:numRef>
          </c:cat>
          <c:val>
            <c:numRef>
              <c:f>'ACT vs Aus'!$H$44:$H$52</c:f>
              <c:numCache>
                <c:formatCode>0.00%</c:formatCode>
                <c:ptCount val="9"/>
                <c:pt idx="0">
                  <c:v>0.00480957909081463</c:v>
                </c:pt>
                <c:pt idx="1">
                  <c:v>0.00538786890916619</c:v>
                </c:pt>
                <c:pt idx="2">
                  <c:v>0.0063684097032627</c:v>
                </c:pt>
                <c:pt idx="3">
                  <c:v>0.0075451262189588</c:v>
                </c:pt>
                <c:pt idx="4">
                  <c:v>0.00896482868028827</c:v>
                </c:pt>
                <c:pt idx="5">
                  <c:v>0.0105534030895879</c:v>
                </c:pt>
                <c:pt idx="6">
                  <c:v>0.0123420087545509</c:v>
                </c:pt>
                <c:pt idx="7">
                  <c:v>0.013763102381655</c:v>
                </c:pt>
                <c:pt idx="8">
                  <c:v>0.0153778331566311</c:v>
                </c:pt>
              </c:numCache>
            </c:numRef>
          </c:val>
        </c:ser>
        <c:ser>
          <c:idx val="2"/>
          <c:order val="2"/>
          <c:tx>
            <c:strRef>
              <c:f>'ACT vs Aus'!$I$43</c:f>
              <c:strCache>
                <c:ptCount val="1"/>
                <c:pt idx="0">
                  <c:v>10-14</c:v>
                </c:pt>
              </c:strCache>
            </c:strRef>
          </c:tx>
          <c:spPr>
            <a:solidFill>
              <a:schemeClr val="accent3">
                <a:lumMod val="75000"/>
              </a:schemeClr>
            </a:solidFill>
          </c:spPr>
          <c:invertIfNegative val="0"/>
          <c:cat>
            <c:numRef>
              <c:f>'ACT vs Aus'!$A$44:$A$52</c:f>
              <c:numCache>
                <c:formatCode>0</c:formatCode>
                <c:ptCount val="9"/>
                <c:pt idx="0">
                  <c:v>2004.0</c:v>
                </c:pt>
                <c:pt idx="1">
                  <c:v>2005.0</c:v>
                </c:pt>
                <c:pt idx="2">
                  <c:v>2006.0</c:v>
                </c:pt>
                <c:pt idx="3">
                  <c:v>2007.0</c:v>
                </c:pt>
                <c:pt idx="4">
                  <c:v>2008.0</c:v>
                </c:pt>
                <c:pt idx="5">
                  <c:v>2009.0</c:v>
                </c:pt>
                <c:pt idx="6">
                  <c:v>2010.0</c:v>
                </c:pt>
                <c:pt idx="7">
                  <c:v>2011.0</c:v>
                </c:pt>
                <c:pt idx="8">
                  <c:v>2012.0</c:v>
                </c:pt>
              </c:numCache>
            </c:numRef>
          </c:cat>
          <c:val>
            <c:numRef>
              <c:f>'ACT vs Aus'!$I$44:$I$52</c:f>
              <c:numCache>
                <c:formatCode>0.00%</c:formatCode>
                <c:ptCount val="9"/>
                <c:pt idx="0">
                  <c:v>0.00410773758949153</c:v>
                </c:pt>
                <c:pt idx="1">
                  <c:v>0.00477882157614743</c:v>
                </c:pt>
                <c:pt idx="2">
                  <c:v>0.00589292320701865</c:v>
                </c:pt>
                <c:pt idx="3">
                  <c:v>0.00723413549502841</c:v>
                </c:pt>
                <c:pt idx="4">
                  <c:v>0.00875385978033525</c:v>
                </c:pt>
                <c:pt idx="5">
                  <c:v>0.0104330951826923</c:v>
                </c:pt>
                <c:pt idx="6">
                  <c:v>0.012505790385867</c:v>
                </c:pt>
                <c:pt idx="7">
                  <c:v>0.0148675948636456</c:v>
                </c:pt>
                <c:pt idx="8">
                  <c:v>0.0171445682828018</c:v>
                </c:pt>
              </c:numCache>
            </c:numRef>
          </c:val>
        </c:ser>
        <c:ser>
          <c:idx val="3"/>
          <c:order val="3"/>
          <c:tx>
            <c:strRef>
              <c:f>'ACT vs Aus'!$J$43</c:f>
              <c:strCache>
                <c:ptCount val="1"/>
                <c:pt idx="0">
                  <c:v>15</c:v>
                </c:pt>
              </c:strCache>
            </c:strRef>
          </c:tx>
          <c:spPr>
            <a:solidFill>
              <a:schemeClr val="accent4">
                <a:lumMod val="75000"/>
              </a:schemeClr>
            </a:solidFill>
          </c:spPr>
          <c:invertIfNegative val="0"/>
          <c:cat>
            <c:numRef>
              <c:f>'ACT vs Aus'!$A$44:$A$52</c:f>
              <c:numCache>
                <c:formatCode>0</c:formatCode>
                <c:ptCount val="9"/>
                <c:pt idx="0">
                  <c:v>2004.0</c:v>
                </c:pt>
                <c:pt idx="1">
                  <c:v>2005.0</c:v>
                </c:pt>
                <c:pt idx="2">
                  <c:v>2006.0</c:v>
                </c:pt>
                <c:pt idx="3">
                  <c:v>2007.0</c:v>
                </c:pt>
                <c:pt idx="4">
                  <c:v>2008.0</c:v>
                </c:pt>
                <c:pt idx="5">
                  <c:v>2009.0</c:v>
                </c:pt>
                <c:pt idx="6">
                  <c:v>2010.0</c:v>
                </c:pt>
                <c:pt idx="7">
                  <c:v>2011.0</c:v>
                </c:pt>
                <c:pt idx="8">
                  <c:v>2012.0</c:v>
                </c:pt>
              </c:numCache>
            </c:numRef>
          </c:cat>
          <c:val>
            <c:numRef>
              <c:f>'ACT vs Aus'!$J$44:$J$52</c:f>
              <c:numCache>
                <c:formatCode>0.00%</c:formatCode>
                <c:ptCount val="9"/>
                <c:pt idx="0">
                  <c:v>0.00286121277897727</c:v>
                </c:pt>
                <c:pt idx="1">
                  <c:v>0.00354748521523911</c:v>
                </c:pt>
                <c:pt idx="2">
                  <c:v>0.00408421394780261</c:v>
                </c:pt>
                <c:pt idx="3">
                  <c:v>0.00480921031584306</c:v>
                </c:pt>
                <c:pt idx="4">
                  <c:v>0.00631878438363441</c:v>
                </c:pt>
                <c:pt idx="5">
                  <c:v>0.00758846987370666</c:v>
                </c:pt>
                <c:pt idx="6">
                  <c:v>0.00917038847798152</c:v>
                </c:pt>
                <c:pt idx="7">
                  <c:v>0.0125997422374258</c:v>
                </c:pt>
                <c:pt idx="8">
                  <c:v>0.0143266278901302</c:v>
                </c:pt>
              </c:numCache>
            </c:numRef>
          </c:val>
        </c:ser>
        <c:dLbls>
          <c:showLegendKey val="0"/>
          <c:showVal val="0"/>
          <c:showCatName val="0"/>
          <c:showSerName val="0"/>
          <c:showPercent val="0"/>
          <c:showBubbleSize val="0"/>
        </c:dLbls>
        <c:gapWidth val="150"/>
        <c:axId val="772969080"/>
        <c:axId val="772974616"/>
      </c:barChart>
      <c:catAx>
        <c:axId val="772969080"/>
        <c:scaling>
          <c:orientation val="minMax"/>
        </c:scaling>
        <c:delete val="0"/>
        <c:axPos val="b"/>
        <c:title>
          <c:tx>
            <c:rich>
              <a:bodyPr/>
              <a:lstStyle/>
              <a:p>
                <a:pPr>
                  <a:defRPr/>
                </a:pPr>
                <a:r>
                  <a:rPr lang="en-US"/>
                  <a:t>Year</a:t>
                </a:r>
              </a:p>
            </c:rich>
          </c:tx>
          <c:layout>
            <c:manualLayout>
              <c:xMode val="edge"/>
              <c:yMode val="edge"/>
              <c:x val="0.515195156098126"/>
              <c:y val="0.926548683348817"/>
            </c:manualLayout>
          </c:layout>
          <c:overlay val="0"/>
        </c:title>
        <c:numFmt formatCode="0" sourceLinked="1"/>
        <c:majorTickMark val="out"/>
        <c:minorTickMark val="none"/>
        <c:tickLblPos val="nextTo"/>
        <c:crossAx val="772974616"/>
        <c:crosses val="autoZero"/>
        <c:auto val="1"/>
        <c:lblAlgn val="ctr"/>
        <c:lblOffset val="100"/>
        <c:noMultiLvlLbl val="0"/>
      </c:catAx>
      <c:valAx>
        <c:axId val="772974616"/>
        <c:scaling>
          <c:orientation val="minMax"/>
        </c:scaling>
        <c:delete val="0"/>
        <c:axPos val="l"/>
        <c:majorGridlines/>
        <c:title>
          <c:tx>
            <c:rich>
              <a:bodyPr rot="-5400000" vert="horz"/>
              <a:lstStyle/>
              <a:p>
                <a:pPr>
                  <a:defRPr/>
                </a:pPr>
                <a:r>
                  <a:rPr lang="en-US"/>
                  <a:t>prevalence</a:t>
                </a:r>
              </a:p>
            </c:rich>
          </c:tx>
          <c:layout>
            <c:manualLayout>
              <c:xMode val="edge"/>
              <c:yMode val="edge"/>
              <c:x val="0.0143701233268831"/>
              <c:y val="0.348212430892947"/>
            </c:manualLayout>
          </c:layout>
          <c:overlay val="0"/>
        </c:title>
        <c:numFmt formatCode="0.0%" sourceLinked="0"/>
        <c:majorTickMark val="out"/>
        <c:minorTickMark val="none"/>
        <c:tickLblPos val="nextTo"/>
        <c:crossAx val="772969080"/>
        <c:crosses val="autoZero"/>
        <c:crossBetween val="between"/>
      </c:valAx>
    </c:plotArea>
    <c:legend>
      <c:legendPos val="r"/>
      <c:layout>
        <c:manualLayout>
          <c:xMode val="edge"/>
          <c:yMode val="edge"/>
          <c:x val="0.154668197725284"/>
          <c:y val="0.0871952464275299"/>
          <c:w val="0.0958537912092811"/>
          <c:h val="0.310760748716855"/>
        </c:manualLayout>
      </c:layout>
      <c:overlay val="0"/>
      <c:spPr>
        <a:solidFill>
          <a:schemeClr val="bg1"/>
        </a:solidFill>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0" i="0" u="none" strike="noStrike" baseline="0" dirty="0" smtClean="0">
                <a:effectLst/>
              </a:rPr>
              <a:t>2006</a:t>
            </a:r>
            <a:r>
              <a:rPr lang="en-US" sz="1800" b="1" i="0" u="none" strike="noStrike" baseline="0" dirty="0" smtClean="0"/>
              <a:t> </a:t>
            </a:r>
            <a:endParaRPr lang="en-US" sz="1800" b="1" i="0" u="none" strike="noStrike" baseline="0" dirty="0"/>
          </a:p>
        </c:rich>
      </c:tx>
      <c:layout>
        <c:manualLayout>
          <c:xMode val="edge"/>
          <c:yMode val="edge"/>
          <c:x val="0.361113028574854"/>
          <c:y val="0.0660850944762822"/>
        </c:manualLayout>
      </c:layout>
      <c:overlay val="1"/>
    </c:title>
    <c:autoTitleDeleted val="0"/>
    <c:plotArea>
      <c:layout/>
      <c:barChart>
        <c:barDir val="col"/>
        <c:grouping val="clustered"/>
        <c:varyColors val="0"/>
        <c:ser>
          <c:idx val="0"/>
          <c:order val="0"/>
          <c:tx>
            <c:strRef>
              <c:f>Sheet4!$B$32</c:f>
              <c:strCache>
                <c:ptCount val="1"/>
                <c:pt idx="0">
                  <c:v>0-4</c:v>
                </c:pt>
              </c:strCache>
            </c:strRef>
          </c:tx>
          <c:spPr>
            <a:solidFill>
              <a:schemeClr val="tx2">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Sheet4!$C$32:$K$32</c:f>
              <c:numCache>
                <c:formatCode>0.00%</c:formatCode>
                <c:ptCount val="9"/>
                <c:pt idx="0">
                  <c:v>0.00155333788266689</c:v>
                </c:pt>
                <c:pt idx="1">
                  <c:v>0.000917519799111454</c:v>
                </c:pt>
                <c:pt idx="2">
                  <c:v>0.00167820239762851</c:v>
                </c:pt>
                <c:pt idx="3">
                  <c:v>0.000508790773927299</c:v>
                </c:pt>
                <c:pt idx="4">
                  <c:v>0.00135605848933594</c:v>
                </c:pt>
                <c:pt idx="5">
                  <c:v>0.00135739558067603</c:v>
                </c:pt>
                <c:pt idx="6">
                  <c:v>0.00198919205649305</c:v>
                </c:pt>
                <c:pt idx="7">
                  <c:v>0.00176263776530383</c:v>
                </c:pt>
                <c:pt idx="8">
                  <c:v>0.00123554375436469</c:v>
                </c:pt>
              </c:numCache>
            </c:numRef>
          </c:val>
        </c:ser>
        <c:ser>
          <c:idx val="1"/>
          <c:order val="1"/>
          <c:tx>
            <c:strRef>
              <c:f>Sheet4!$B$33</c:f>
              <c:strCache>
                <c:ptCount val="1"/>
                <c:pt idx="0">
                  <c:v>5-9</c:v>
                </c:pt>
              </c:strCache>
            </c:strRef>
          </c:tx>
          <c:spPr>
            <a:solidFill>
              <a:schemeClr val="accent6">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Sheet4!$C$33:$K$33</c:f>
              <c:numCache>
                <c:formatCode>0.00%</c:formatCode>
                <c:ptCount val="9"/>
                <c:pt idx="0">
                  <c:v>0.0063684097032627</c:v>
                </c:pt>
                <c:pt idx="1">
                  <c:v>0.00745577700891769</c:v>
                </c:pt>
                <c:pt idx="2">
                  <c:v>0.00597453854223072</c:v>
                </c:pt>
                <c:pt idx="3">
                  <c:v>0.00310631813386473</c:v>
                </c:pt>
                <c:pt idx="4">
                  <c:v>0.00704975401937414</c:v>
                </c:pt>
                <c:pt idx="5">
                  <c:v>0.00548363803802966</c:v>
                </c:pt>
                <c:pt idx="6">
                  <c:v>0.0060562544875597</c:v>
                </c:pt>
                <c:pt idx="7">
                  <c:v>0.00742932342756876</c:v>
                </c:pt>
                <c:pt idx="8">
                  <c:v>0.00447091697918965</c:v>
                </c:pt>
              </c:numCache>
            </c:numRef>
          </c:val>
        </c:ser>
        <c:ser>
          <c:idx val="2"/>
          <c:order val="2"/>
          <c:tx>
            <c:strRef>
              <c:f>Sheet4!$B$34</c:f>
              <c:strCache>
                <c:ptCount val="1"/>
                <c:pt idx="0">
                  <c:v>10-14</c:v>
                </c:pt>
              </c:strCache>
            </c:strRef>
          </c:tx>
          <c:spPr>
            <a:solidFill>
              <a:schemeClr val="accent3">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Sheet4!$C$34:$K$34</c:f>
              <c:numCache>
                <c:formatCode>0.00%</c:formatCode>
                <c:ptCount val="9"/>
                <c:pt idx="0">
                  <c:v>0.00589292320701865</c:v>
                </c:pt>
                <c:pt idx="1">
                  <c:v>0.00646692100120964</c:v>
                </c:pt>
                <c:pt idx="2">
                  <c:v>0.00463079809939756</c:v>
                </c:pt>
                <c:pt idx="3">
                  <c:v>0.00333830104321907</c:v>
                </c:pt>
                <c:pt idx="4">
                  <c:v>0.0089208494275013</c:v>
                </c:pt>
                <c:pt idx="5">
                  <c:v>0.00553744649098692</c:v>
                </c:pt>
                <c:pt idx="6">
                  <c:v>0.0053984650850623</c:v>
                </c:pt>
                <c:pt idx="7">
                  <c:v>0.00603833495366447</c:v>
                </c:pt>
                <c:pt idx="8">
                  <c:v>0.00362028194951137</c:v>
                </c:pt>
              </c:numCache>
            </c:numRef>
          </c:val>
        </c:ser>
        <c:ser>
          <c:idx val="3"/>
          <c:order val="3"/>
          <c:tx>
            <c:strRef>
              <c:f>Sheet4!$B$35</c:f>
              <c:strCache>
                <c:ptCount val="1"/>
                <c:pt idx="0">
                  <c:v>15</c:v>
                </c:pt>
              </c:strCache>
            </c:strRef>
          </c:tx>
          <c:spPr>
            <a:solidFill>
              <a:schemeClr val="accent4">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Sheet4!$C$35:$K$35</c:f>
              <c:numCache>
                <c:formatCode>0.00%</c:formatCode>
                <c:ptCount val="9"/>
                <c:pt idx="0">
                  <c:v>0.00408421394780261</c:v>
                </c:pt>
                <c:pt idx="1">
                  <c:v>0.0018348623853211</c:v>
                </c:pt>
                <c:pt idx="2">
                  <c:v>0.00304802774032989</c:v>
                </c:pt>
                <c:pt idx="3">
                  <c:v>0.00128766417718259</c:v>
                </c:pt>
                <c:pt idx="4">
                  <c:v>0.00689540846918405</c:v>
                </c:pt>
                <c:pt idx="5">
                  <c:v>0.00448537481509758</c:v>
                </c:pt>
                <c:pt idx="6">
                  <c:v>0.00382983737921282</c:v>
                </c:pt>
                <c:pt idx="7">
                  <c:v>0.00367628052318067</c:v>
                </c:pt>
                <c:pt idx="8">
                  <c:v>0.002960794990471</c:v>
                </c:pt>
              </c:numCache>
            </c:numRef>
          </c:val>
        </c:ser>
        <c:dLbls>
          <c:showLegendKey val="0"/>
          <c:showVal val="0"/>
          <c:showCatName val="0"/>
          <c:showSerName val="0"/>
          <c:showPercent val="0"/>
          <c:showBubbleSize val="0"/>
        </c:dLbls>
        <c:gapWidth val="150"/>
        <c:axId val="773018168"/>
        <c:axId val="773021288"/>
      </c:barChart>
      <c:catAx>
        <c:axId val="773018168"/>
        <c:scaling>
          <c:orientation val="minMax"/>
        </c:scaling>
        <c:delete val="0"/>
        <c:axPos val="b"/>
        <c:majorTickMark val="out"/>
        <c:minorTickMark val="none"/>
        <c:tickLblPos val="nextTo"/>
        <c:crossAx val="773021288"/>
        <c:crossesAt val="0.0"/>
        <c:auto val="1"/>
        <c:lblAlgn val="ctr"/>
        <c:lblOffset val="100"/>
        <c:noMultiLvlLbl val="0"/>
      </c:catAx>
      <c:valAx>
        <c:axId val="773021288"/>
        <c:scaling>
          <c:orientation val="minMax"/>
          <c:max val="0.025"/>
          <c:min val="0.0"/>
        </c:scaling>
        <c:delete val="0"/>
        <c:axPos val="l"/>
        <c:majorGridlines/>
        <c:numFmt formatCode="0.00%" sourceLinked="1"/>
        <c:majorTickMark val="out"/>
        <c:minorTickMark val="none"/>
        <c:tickLblPos val="nextTo"/>
        <c:crossAx val="773018168"/>
        <c:crosses val="autoZero"/>
        <c:crossBetween val="between"/>
        <c:majorUnit val="0.005"/>
        <c:minorUnit val="0.001"/>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0" i="0" u="none" strike="noStrike" baseline="0" dirty="0" smtClean="0">
                <a:effectLst/>
              </a:rPr>
              <a:t>2012</a:t>
            </a:r>
            <a:r>
              <a:rPr lang="en-US" sz="1800" b="1" i="0" u="none" strike="noStrike" baseline="0" dirty="0" smtClean="0"/>
              <a:t> </a:t>
            </a:r>
            <a:endParaRPr lang="en-US" dirty="0"/>
          </a:p>
        </c:rich>
      </c:tx>
      <c:layout>
        <c:manualLayout>
          <c:xMode val="edge"/>
          <c:yMode val="edge"/>
          <c:x val="0.36152132601061"/>
          <c:y val="0.092734159368167"/>
        </c:manualLayout>
      </c:layout>
      <c:overlay val="1"/>
    </c:title>
    <c:autoTitleDeleted val="0"/>
    <c:plotArea>
      <c:layout/>
      <c:barChart>
        <c:barDir val="col"/>
        <c:grouping val="clustered"/>
        <c:varyColors val="0"/>
        <c:ser>
          <c:idx val="0"/>
          <c:order val="0"/>
          <c:tx>
            <c:strRef>
              <c:f>Sheet4!$B$92</c:f>
              <c:strCache>
                <c:ptCount val="1"/>
                <c:pt idx="0">
                  <c:v>0-4</c:v>
                </c:pt>
              </c:strCache>
            </c:strRef>
          </c:tx>
          <c:spPr>
            <a:solidFill>
              <a:schemeClr val="tx2">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Sheet4!$C$92:$K$92</c:f>
              <c:numCache>
                <c:formatCode>0.00%</c:formatCode>
                <c:ptCount val="9"/>
                <c:pt idx="0">
                  <c:v>0.00305165237233726</c:v>
                </c:pt>
                <c:pt idx="1">
                  <c:v>0.000830288940551312</c:v>
                </c:pt>
                <c:pt idx="2">
                  <c:v>0.00327088091922741</c:v>
                </c:pt>
                <c:pt idx="3">
                  <c:v>0.0</c:v>
                </c:pt>
                <c:pt idx="4">
                  <c:v>0.00252779256980192</c:v>
                </c:pt>
                <c:pt idx="5">
                  <c:v>0.00299782349800829</c:v>
                </c:pt>
                <c:pt idx="6">
                  <c:v>0.00263802524967025</c:v>
                </c:pt>
                <c:pt idx="7">
                  <c:v>0.00388879413269657</c:v>
                </c:pt>
                <c:pt idx="8">
                  <c:v>0.00164407397693179</c:v>
                </c:pt>
              </c:numCache>
            </c:numRef>
          </c:val>
        </c:ser>
        <c:ser>
          <c:idx val="1"/>
          <c:order val="1"/>
          <c:tx>
            <c:strRef>
              <c:f>Sheet4!$B$93</c:f>
              <c:strCache>
                <c:ptCount val="1"/>
                <c:pt idx="0">
                  <c:v>5-9</c:v>
                </c:pt>
              </c:strCache>
            </c:strRef>
          </c:tx>
          <c:spPr>
            <a:solidFill>
              <a:schemeClr val="accent6">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Sheet4!$C$93:$K$93</c:f>
              <c:numCache>
                <c:formatCode>0.00%</c:formatCode>
                <c:ptCount val="9"/>
                <c:pt idx="0">
                  <c:v>0.0153778331566311</c:v>
                </c:pt>
                <c:pt idx="1">
                  <c:v>0.00899892758894018</c:v>
                </c:pt>
                <c:pt idx="2">
                  <c:v>0.0151083116032826</c:v>
                </c:pt>
                <c:pt idx="3">
                  <c:v>0.0</c:v>
                </c:pt>
                <c:pt idx="4">
                  <c:v>0.0147823932612107</c:v>
                </c:pt>
                <c:pt idx="5">
                  <c:v>0.0157885211170139</c:v>
                </c:pt>
                <c:pt idx="6">
                  <c:v>0.0131369297304328</c:v>
                </c:pt>
                <c:pt idx="7">
                  <c:v>0.0199476692771249</c:v>
                </c:pt>
                <c:pt idx="8">
                  <c:v>0.00820867422038134</c:v>
                </c:pt>
              </c:numCache>
            </c:numRef>
          </c:val>
        </c:ser>
        <c:ser>
          <c:idx val="2"/>
          <c:order val="2"/>
          <c:tx>
            <c:strRef>
              <c:f>Sheet4!$B$94</c:f>
              <c:strCache>
                <c:ptCount val="1"/>
                <c:pt idx="0">
                  <c:v>10-14</c:v>
                </c:pt>
              </c:strCache>
            </c:strRef>
          </c:tx>
          <c:spPr>
            <a:solidFill>
              <a:schemeClr val="accent3">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Sheet4!$C$94:$K$94</c:f>
              <c:numCache>
                <c:formatCode>0.00%</c:formatCode>
                <c:ptCount val="9"/>
                <c:pt idx="0">
                  <c:v>0.0171445682828018</c:v>
                </c:pt>
                <c:pt idx="1">
                  <c:v>0.0162528001525189</c:v>
                </c:pt>
                <c:pt idx="2">
                  <c:v>0.0157356394559508</c:v>
                </c:pt>
                <c:pt idx="3">
                  <c:v>0.0</c:v>
                </c:pt>
                <c:pt idx="4">
                  <c:v>0.0195487488595709</c:v>
                </c:pt>
                <c:pt idx="5">
                  <c:v>0.0187973383214253</c:v>
                </c:pt>
                <c:pt idx="6">
                  <c:v>0.0139670754343791</c:v>
                </c:pt>
                <c:pt idx="7">
                  <c:v>0.0205274936450212</c:v>
                </c:pt>
                <c:pt idx="8">
                  <c:v>0.00950867363430664</c:v>
                </c:pt>
              </c:numCache>
            </c:numRef>
          </c:val>
        </c:ser>
        <c:ser>
          <c:idx val="3"/>
          <c:order val="3"/>
          <c:tx>
            <c:strRef>
              <c:f>Sheet4!$B$95</c:f>
              <c:strCache>
                <c:ptCount val="1"/>
                <c:pt idx="0">
                  <c:v>15</c:v>
                </c:pt>
              </c:strCache>
            </c:strRef>
          </c:tx>
          <c:spPr>
            <a:solidFill>
              <a:schemeClr val="accent4">
                <a:lumMod val="75000"/>
              </a:schemeClr>
            </a:solidFill>
          </c:spPr>
          <c:invertIfNegative val="0"/>
          <c:cat>
            <c:strRef>
              <c:f>Sheet4!$C$1:$K$1</c:f>
              <c:strCache>
                <c:ptCount val="9"/>
                <c:pt idx="0">
                  <c:v>Aus</c:v>
                </c:pt>
                <c:pt idx="1">
                  <c:v>ACT</c:v>
                </c:pt>
                <c:pt idx="2">
                  <c:v>NSW</c:v>
                </c:pt>
                <c:pt idx="3">
                  <c:v>NT</c:v>
                </c:pt>
                <c:pt idx="4">
                  <c:v>Qld</c:v>
                </c:pt>
                <c:pt idx="5">
                  <c:v>SA</c:v>
                </c:pt>
                <c:pt idx="6">
                  <c:v>Tas</c:v>
                </c:pt>
                <c:pt idx="7">
                  <c:v>Vic</c:v>
                </c:pt>
                <c:pt idx="8">
                  <c:v>WA</c:v>
                </c:pt>
              </c:strCache>
            </c:strRef>
          </c:cat>
          <c:val>
            <c:numRef>
              <c:f>Sheet4!$C$95:$K$95</c:f>
              <c:numCache>
                <c:formatCode>0.00%</c:formatCode>
                <c:ptCount val="9"/>
                <c:pt idx="0">
                  <c:v>0.0143266278901302</c:v>
                </c:pt>
                <c:pt idx="1">
                  <c:v>0.00619826448594393</c:v>
                </c:pt>
                <c:pt idx="2">
                  <c:v>0.0130960718289185</c:v>
                </c:pt>
                <c:pt idx="3">
                  <c:v>0.0</c:v>
                </c:pt>
                <c:pt idx="4">
                  <c:v>0.0188895512949306</c:v>
                </c:pt>
                <c:pt idx="5">
                  <c:v>0.012697183962843</c:v>
                </c:pt>
                <c:pt idx="6">
                  <c:v>0.0103177878662815</c:v>
                </c:pt>
                <c:pt idx="7">
                  <c:v>0.0158104990716255</c:v>
                </c:pt>
                <c:pt idx="8">
                  <c:v>0.00800428616614058</c:v>
                </c:pt>
              </c:numCache>
            </c:numRef>
          </c:val>
        </c:ser>
        <c:dLbls>
          <c:showLegendKey val="0"/>
          <c:showVal val="0"/>
          <c:showCatName val="0"/>
          <c:showSerName val="0"/>
          <c:showPercent val="0"/>
          <c:showBubbleSize val="0"/>
        </c:dLbls>
        <c:gapWidth val="150"/>
        <c:axId val="773055224"/>
        <c:axId val="773058344"/>
      </c:barChart>
      <c:catAx>
        <c:axId val="773055224"/>
        <c:scaling>
          <c:orientation val="minMax"/>
        </c:scaling>
        <c:delete val="0"/>
        <c:axPos val="b"/>
        <c:majorTickMark val="out"/>
        <c:minorTickMark val="none"/>
        <c:tickLblPos val="nextTo"/>
        <c:crossAx val="773058344"/>
        <c:crosses val="autoZero"/>
        <c:auto val="1"/>
        <c:lblAlgn val="ctr"/>
        <c:lblOffset val="100"/>
        <c:noMultiLvlLbl val="0"/>
      </c:catAx>
      <c:valAx>
        <c:axId val="773058344"/>
        <c:scaling>
          <c:orientation val="minMax"/>
        </c:scaling>
        <c:delete val="0"/>
        <c:axPos val="l"/>
        <c:majorGridlines/>
        <c:numFmt formatCode="0.00%" sourceLinked="1"/>
        <c:majorTickMark val="out"/>
        <c:minorTickMark val="none"/>
        <c:tickLblPos val="nextTo"/>
        <c:crossAx val="7730552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Australia - HCWA</a:t>
            </a:r>
          </a:p>
        </c:rich>
      </c:tx>
      <c:layout>
        <c:manualLayout>
          <c:xMode val="edge"/>
          <c:yMode val="edge"/>
          <c:x val="0.159547681539807"/>
          <c:y val="0.0648148148148148"/>
        </c:manualLayout>
      </c:layout>
      <c:overlay val="0"/>
      <c:spPr>
        <a:solidFill>
          <a:schemeClr val="bg1"/>
        </a:solidFill>
      </c:spPr>
    </c:title>
    <c:autoTitleDeleted val="0"/>
    <c:plotArea>
      <c:layout>
        <c:manualLayout>
          <c:layoutTarget val="inner"/>
          <c:xMode val="edge"/>
          <c:yMode val="edge"/>
          <c:x val="0.105407077420346"/>
          <c:y val="0.0305555555555556"/>
          <c:w val="0.875945277028477"/>
          <c:h val="0.852099008457276"/>
        </c:manualLayout>
      </c:layout>
      <c:barChart>
        <c:barDir val="col"/>
        <c:grouping val="clustered"/>
        <c:varyColors val="0"/>
        <c:ser>
          <c:idx val="0"/>
          <c:order val="0"/>
          <c:tx>
            <c:strRef>
              <c:f>'HCWA registrations by year'!$H$10</c:f>
              <c:strCache>
                <c:ptCount val="1"/>
                <c:pt idx="0">
                  <c:v>Australia</c:v>
                </c:pt>
              </c:strCache>
            </c:strRef>
          </c:tx>
          <c:spPr>
            <a:solidFill>
              <a:schemeClr val="accent3">
                <a:lumMod val="50000"/>
              </a:schemeClr>
            </a:solidFill>
          </c:spPr>
          <c:invertIfNegative val="0"/>
          <c:cat>
            <c:numRef>
              <c:f>'HCWA registrations by year'!$I$9:$L$9</c:f>
              <c:numCache>
                <c:formatCode>General</c:formatCode>
                <c:ptCount val="4"/>
                <c:pt idx="0">
                  <c:v>2009.0</c:v>
                </c:pt>
                <c:pt idx="1">
                  <c:v>2010.0</c:v>
                </c:pt>
                <c:pt idx="2">
                  <c:v>2011.0</c:v>
                </c:pt>
                <c:pt idx="3">
                  <c:v>2012.0</c:v>
                </c:pt>
              </c:numCache>
            </c:numRef>
          </c:cat>
          <c:val>
            <c:numRef>
              <c:f>'HCWA registrations by year'!$I$10:$L$10</c:f>
              <c:numCache>
                <c:formatCode>_-* #,##0_-;\-* #,##0_-;_-* "-"??_-;_-@_-</c:formatCode>
                <c:ptCount val="4"/>
                <c:pt idx="0">
                  <c:v>4345.0</c:v>
                </c:pt>
                <c:pt idx="1">
                  <c:v>9517.0</c:v>
                </c:pt>
                <c:pt idx="2">
                  <c:v>13150.0</c:v>
                </c:pt>
                <c:pt idx="3">
                  <c:v>16414.0</c:v>
                </c:pt>
              </c:numCache>
            </c:numRef>
          </c:val>
        </c:ser>
        <c:dLbls>
          <c:showLegendKey val="0"/>
          <c:showVal val="0"/>
          <c:showCatName val="0"/>
          <c:showSerName val="0"/>
          <c:showPercent val="0"/>
          <c:showBubbleSize val="0"/>
        </c:dLbls>
        <c:gapWidth val="150"/>
        <c:axId val="773112680"/>
        <c:axId val="773115784"/>
      </c:barChart>
      <c:catAx>
        <c:axId val="773112680"/>
        <c:scaling>
          <c:orientation val="minMax"/>
        </c:scaling>
        <c:delete val="0"/>
        <c:axPos val="b"/>
        <c:numFmt formatCode="General" sourceLinked="1"/>
        <c:majorTickMark val="out"/>
        <c:minorTickMark val="none"/>
        <c:tickLblPos val="nextTo"/>
        <c:txPr>
          <a:bodyPr/>
          <a:lstStyle/>
          <a:p>
            <a:pPr>
              <a:defRPr sz="1800"/>
            </a:pPr>
            <a:endParaRPr lang="en-US"/>
          </a:p>
        </c:txPr>
        <c:crossAx val="773115784"/>
        <c:crosses val="autoZero"/>
        <c:auto val="1"/>
        <c:lblAlgn val="ctr"/>
        <c:lblOffset val="100"/>
        <c:noMultiLvlLbl val="0"/>
      </c:catAx>
      <c:valAx>
        <c:axId val="773115784"/>
        <c:scaling>
          <c:orientation val="minMax"/>
        </c:scaling>
        <c:delete val="0"/>
        <c:axPos val="l"/>
        <c:majorGridlines/>
        <c:numFmt formatCode="_-* #,##0_-;\-* #,##0_-;_-* &quot;-&quot;??_-;_-@_-" sourceLinked="1"/>
        <c:majorTickMark val="out"/>
        <c:minorTickMark val="none"/>
        <c:tickLblPos val="nextTo"/>
        <c:txPr>
          <a:bodyPr/>
          <a:lstStyle/>
          <a:p>
            <a:pPr>
              <a:defRPr sz="1600"/>
            </a:pPr>
            <a:endParaRPr lang="en-US"/>
          </a:p>
        </c:txPr>
        <c:crossAx val="773112680"/>
        <c:crosses val="autoZero"/>
        <c:crossBetween val="between"/>
        <c:dispUnits>
          <c:builtInUnit val="thousands"/>
          <c:dispUnitsLbl>
            <c:layout/>
          </c:dispUnitsLbl>
        </c:dispUnits>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778472490088745"/>
          <c:y val="0.0601851851851852"/>
          <c:w val="0.921586134965737"/>
          <c:h val="0.822469378827647"/>
        </c:manualLayout>
      </c:layout>
      <c:barChart>
        <c:barDir val="col"/>
        <c:grouping val="clustered"/>
        <c:varyColors val="0"/>
        <c:ser>
          <c:idx val="0"/>
          <c:order val="0"/>
          <c:tx>
            <c:strRef>
              <c:f>'ABS SDAC'!$K$2</c:f>
              <c:strCache>
                <c:ptCount val="1"/>
                <c:pt idx="0">
                  <c:v>1998</c:v>
                </c:pt>
              </c:strCache>
            </c:strRef>
          </c:tx>
          <c:invertIfNegative val="0"/>
          <c:cat>
            <c:strRef>
              <c:f>'ABS SDAC'!$J$3:$J$10</c:f>
              <c:strCache>
                <c:ptCount val="8"/>
                <c:pt idx="0">
                  <c:v>0-4</c:v>
                </c:pt>
                <c:pt idx="1">
                  <c:v>5-9</c:v>
                </c:pt>
                <c:pt idx="2">
                  <c:v>10-14</c:v>
                </c:pt>
                <c:pt idx="3">
                  <c:v>15-19</c:v>
                </c:pt>
                <c:pt idx="4">
                  <c:v>20-24</c:v>
                </c:pt>
                <c:pt idx="5">
                  <c:v>25-29</c:v>
                </c:pt>
                <c:pt idx="6">
                  <c:v>30-34</c:v>
                </c:pt>
                <c:pt idx="7">
                  <c:v>35+</c:v>
                </c:pt>
              </c:strCache>
            </c:strRef>
          </c:cat>
          <c:val>
            <c:numRef>
              <c:f>'ABS SDAC'!$K$3:$K$10</c:f>
              <c:numCache>
                <c:formatCode>General</c:formatCode>
                <c:ptCount val="8"/>
                <c:pt idx="0">
                  <c:v>1000.0</c:v>
                </c:pt>
                <c:pt idx="1">
                  <c:v>5250.0</c:v>
                </c:pt>
                <c:pt idx="2">
                  <c:v>5250.0</c:v>
                </c:pt>
                <c:pt idx="3">
                  <c:v>850.0</c:v>
                </c:pt>
                <c:pt idx="4">
                  <c:v>425.0</c:v>
                </c:pt>
                <c:pt idx="5">
                  <c:v>213.0</c:v>
                </c:pt>
                <c:pt idx="6">
                  <c:v>106.0</c:v>
                </c:pt>
                <c:pt idx="7" formatCode="0">
                  <c:v>106.0</c:v>
                </c:pt>
              </c:numCache>
            </c:numRef>
          </c:val>
        </c:ser>
        <c:ser>
          <c:idx val="1"/>
          <c:order val="1"/>
          <c:tx>
            <c:strRef>
              <c:f>'ABS SDAC'!$L$2</c:f>
              <c:strCache>
                <c:ptCount val="1"/>
                <c:pt idx="0">
                  <c:v>2003</c:v>
                </c:pt>
              </c:strCache>
            </c:strRef>
          </c:tx>
          <c:invertIfNegative val="0"/>
          <c:cat>
            <c:strRef>
              <c:f>'ABS SDAC'!$J$3:$J$10</c:f>
              <c:strCache>
                <c:ptCount val="8"/>
                <c:pt idx="0">
                  <c:v>0-4</c:v>
                </c:pt>
                <c:pt idx="1">
                  <c:v>5-9</c:v>
                </c:pt>
                <c:pt idx="2">
                  <c:v>10-14</c:v>
                </c:pt>
                <c:pt idx="3">
                  <c:v>15-19</c:v>
                </c:pt>
                <c:pt idx="4">
                  <c:v>20-24</c:v>
                </c:pt>
                <c:pt idx="5">
                  <c:v>25-29</c:v>
                </c:pt>
                <c:pt idx="6">
                  <c:v>30-34</c:v>
                </c:pt>
                <c:pt idx="7">
                  <c:v>35+</c:v>
                </c:pt>
              </c:strCache>
            </c:strRef>
          </c:cat>
          <c:val>
            <c:numRef>
              <c:f>'ABS SDAC'!$L$3:$L$10</c:f>
              <c:numCache>
                <c:formatCode>General</c:formatCode>
                <c:ptCount val="8"/>
                <c:pt idx="0">
                  <c:v>1200.0</c:v>
                </c:pt>
                <c:pt idx="1">
                  <c:v>8200.0</c:v>
                </c:pt>
                <c:pt idx="2">
                  <c:v>10800.0</c:v>
                </c:pt>
                <c:pt idx="3">
                  <c:v>3900.0</c:v>
                </c:pt>
                <c:pt idx="4">
                  <c:v>3100.0</c:v>
                </c:pt>
                <c:pt idx="5">
                  <c:v>1550.0</c:v>
                </c:pt>
                <c:pt idx="6">
                  <c:v>775.0</c:v>
                </c:pt>
                <c:pt idx="7">
                  <c:v>775.0</c:v>
                </c:pt>
              </c:numCache>
            </c:numRef>
          </c:val>
        </c:ser>
        <c:ser>
          <c:idx val="2"/>
          <c:order val="2"/>
          <c:tx>
            <c:strRef>
              <c:f>'ABS SDAC'!$M$2</c:f>
              <c:strCache>
                <c:ptCount val="1"/>
                <c:pt idx="0">
                  <c:v>2009</c:v>
                </c:pt>
              </c:strCache>
            </c:strRef>
          </c:tx>
          <c:invertIfNegative val="0"/>
          <c:cat>
            <c:strRef>
              <c:f>'ABS SDAC'!$J$3:$J$10</c:f>
              <c:strCache>
                <c:ptCount val="8"/>
                <c:pt idx="0">
                  <c:v>0-4</c:v>
                </c:pt>
                <c:pt idx="1">
                  <c:v>5-9</c:v>
                </c:pt>
                <c:pt idx="2">
                  <c:v>10-14</c:v>
                </c:pt>
                <c:pt idx="3">
                  <c:v>15-19</c:v>
                </c:pt>
                <c:pt idx="4">
                  <c:v>20-24</c:v>
                </c:pt>
                <c:pt idx="5">
                  <c:v>25-29</c:v>
                </c:pt>
                <c:pt idx="6">
                  <c:v>30-34</c:v>
                </c:pt>
                <c:pt idx="7">
                  <c:v>35+</c:v>
                </c:pt>
              </c:strCache>
            </c:strRef>
          </c:cat>
          <c:val>
            <c:numRef>
              <c:f>'ABS SDAC'!$M$3:$M$10</c:f>
              <c:numCache>
                <c:formatCode>General</c:formatCode>
                <c:ptCount val="8"/>
                <c:pt idx="0">
                  <c:v>3500.0</c:v>
                </c:pt>
                <c:pt idx="1">
                  <c:v>19400.0</c:v>
                </c:pt>
                <c:pt idx="2">
                  <c:v>19200.0</c:v>
                </c:pt>
                <c:pt idx="3">
                  <c:v>11400.0</c:v>
                </c:pt>
                <c:pt idx="4">
                  <c:v>3700.0</c:v>
                </c:pt>
                <c:pt idx="5">
                  <c:v>2800.0</c:v>
                </c:pt>
                <c:pt idx="6">
                  <c:v>2300.0</c:v>
                </c:pt>
                <c:pt idx="7">
                  <c:v>2300.0</c:v>
                </c:pt>
              </c:numCache>
            </c:numRef>
          </c:val>
        </c:ser>
        <c:dLbls>
          <c:showLegendKey val="0"/>
          <c:showVal val="0"/>
          <c:showCatName val="0"/>
          <c:showSerName val="0"/>
          <c:showPercent val="0"/>
          <c:showBubbleSize val="0"/>
        </c:dLbls>
        <c:gapWidth val="150"/>
        <c:axId val="773188696"/>
        <c:axId val="773191704"/>
      </c:barChart>
      <c:catAx>
        <c:axId val="773188696"/>
        <c:scaling>
          <c:orientation val="minMax"/>
        </c:scaling>
        <c:delete val="0"/>
        <c:axPos val="b"/>
        <c:majorTickMark val="out"/>
        <c:minorTickMark val="none"/>
        <c:tickLblPos val="nextTo"/>
        <c:txPr>
          <a:bodyPr/>
          <a:lstStyle/>
          <a:p>
            <a:pPr>
              <a:defRPr sz="1600"/>
            </a:pPr>
            <a:endParaRPr lang="en-US"/>
          </a:p>
        </c:txPr>
        <c:crossAx val="773191704"/>
        <c:crosses val="autoZero"/>
        <c:auto val="1"/>
        <c:lblAlgn val="ctr"/>
        <c:lblOffset val="100"/>
        <c:noMultiLvlLbl val="0"/>
      </c:catAx>
      <c:valAx>
        <c:axId val="773191704"/>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773188696"/>
        <c:crosses val="autoZero"/>
        <c:crossBetween val="between"/>
        <c:dispUnits>
          <c:builtInUnit val="thousands"/>
          <c:dispUnitsLbl>
            <c:layout/>
          </c:dispUnitsLbl>
        </c:dispUnits>
      </c:valAx>
    </c:plotArea>
    <c:legend>
      <c:legendPos val="r"/>
      <c:layout>
        <c:manualLayout>
          <c:xMode val="edge"/>
          <c:yMode val="edge"/>
          <c:x val="0.136119479630264"/>
          <c:y val="0.0966462525517643"/>
          <c:w val="0.109049650043745"/>
          <c:h val="0.278929352580927"/>
        </c:manualLayout>
      </c:layout>
      <c:overlay val="0"/>
      <c:spPr>
        <a:solidFill>
          <a:schemeClr val="bg1"/>
        </a:solidFill>
      </c:spPr>
      <c:txPr>
        <a:bodyPr/>
        <a:lstStyle/>
        <a:p>
          <a:pPr>
            <a:defRPr sz="16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76628551006767"/>
          <c:y val="0.0601851851851852"/>
          <c:w val="0.890621985581255"/>
          <c:h val="0.831525970819958"/>
        </c:manualLayout>
      </c:layout>
      <c:barChart>
        <c:barDir val="col"/>
        <c:grouping val="clustered"/>
        <c:varyColors val="0"/>
        <c:ser>
          <c:idx val="0"/>
          <c:order val="0"/>
          <c:tx>
            <c:strRef>
              <c:f>'ABS SDAC'!$B$12</c:f>
              <c:strCache>
                <c:ptCount val="1"/>
                <c:pt idx="0">
                  <c:v>ABS SDAC (estimate)</c:v>
                </c:pt>
              </c:strCache>
            </c:strRef>
          </c:tx>
          <c:spPr>
            <a:solidFill>
              <a:srgbClr val="6882D7"/>
            </a:solidFill>
          </c:spPr>
          <c:invertIfNegative val="0"/>
          <c:cat>
            <c:strRef>
              <c:f>'ABS SDAC'!$A$13:$A$18</c:f>
              <c:strCache>
                <c:ptCount val="6"/>
                <c:pt idx="0">
                  <c:v>0-4 years</c:v>
                </c:pt>
                <c:pt idx="1">
                  <c:v>5-9 years</c:v>
                </c:pt>
                <c:pt idx="2">
                  <c:v>10-14 years</c:v>
                </c:pt>
                <c:pt idx="3">
                  <c:v>15-19 years</c:v>
                </c:pt>
                <c:pt idx="4">
                  <c:v>20-24 years</c:v>
                </c:pt>
                <c:pt idx="5">
                  <c:v>25-29 years</c:v>
                </c:pt>
              </c:strCache>
            </c:strRef>
          </c:cat>
          <c:val>
            <c:numRef>
              <c:f>'ABS SDAC'!$B$13:$B$18</c:f>
              <c:numCache>
                <c:formatCode>General</c:formatCode>
                <c:ptCount val="6"/>
                <c:pt idx="0">
                  <c:v>3500.0</c:v>
                </c:pt>
                <c:pt idx="1">
                  <c:v>19400.0</c:v>
                </c:pt>
                <c:pt idx="2">
                  <c:v>19200.0</c:v>
                </c:pt>
                <c:pt idx="3">
                  <c:v>11400.0</c:v>
                </c:pt>
                <c:pt idx="4">
                  <c:v>3700.0</c:v>
                </c:pt>
                <c:pt idx="5">
                  <c:v>2800.0</c:v>
                </c:pt>
              </c:numCache>
            </c:numRef>
          </c:val>
        </c:ser>
        <c:ser>
          <c:idx val="1"/>
          <c:order val="1"/>
          <c:tx>
            <c:strRef>
              <c:f>'ABS SDAC'!$C$12</c:f>
              <c:strCache>
                <c:ptCount val="1"/>
                <c:pt idx="0">
                  <c:v>Carer Allowance</c:v>
                </c:pt>
              </c:strCache>
            </c:strRef>
          </c:tx>
          <c:spPr>
            <a:solidFill>
              <a:srgbClr val="FF4B4E"/>
            </a:solidFill>
          </c:spPr>
          <c:invertIfNegative val="0"/>
          <c:cat>
            <c:strRef>
              <c:f>'ABS SDAC'!$A$13:$A$18</c:f>
              <c:strCache>
                <c:ptCount val="6"/>
                <c:pt idx="0">
                  <c:v>0-4 years</c:v>
                </c:pt>
                <c:pt idx="1">
                  <c:v>5-9 years</c:v>
                </c:pt>
                <c:pt idx="2">
                  <c:v>10-14 years</c:v>
                </c:pt>
                <c:pt idx="3">
                  <c:v>15-19 years</c:v>
                </c:pt>
                <c:pt idx="4">
                  <c:v>20-24 years</c:v>
                </c:pt>
                <c:pt idx="5">
                  <c:v>25-29 years</c:v>
                </c:pt>
              </c:strCache>
            </c:strRef>
          </c:cat>
          <c:val>
            <c:numRef>
              <c:f>'ABS SDAC'!$C$13:$C$18</c:f>
              <c:numCache>
                <c:formatCode>General</c:formatCode>
                <c:ptCount val="6"/>
                <c:pt idx="0">
                  <c:v>3130.0</c:v>
                </c:pt>
                <c:pt idx="1">
                  <c:v>14194.0</c:v>
                </c:pt>
                <c:pt idx="2">
                  <c:v>14527.0</c:v>
                </c:pt>
              </c:numCache>
            </c:numRef>
          </c:val>
        </c:ser>
        <c:ser>
          <c:idx val="2"/>
          <c:order val="2"/>
          <c:tx>
            <c:strRef>
              <c:f>'ABS SDAC'!$D$12</c:f>
              <c:strCache>
                <c:ptCount val="1"/>
                <c:pt idx="0">
                  <c:v>HCWA</c:v>
                </c:pt>
              </c:strCache>
            </c:strRef>
          </c:tx>
          <c:spPr>
            <a:solidFill>
              <a:schemeClr val="accent3">
                <a:lumMod val="50000"/>
              </a:schemeClr>
            </a:solidFill>
          </c:spPr>
          <c:invertIfNegative val="0"/>
          <c:trendline>
            <c:trendlineType val="linear"/>
            <c:dispRSqr val="0"/>
            <c:dispEq val="0"/>
          </c:trendline>
          <c:cat>
            <c:strRef>
              <c:f>'ABS SDAC'!$A$13:$A$18</c:f>
              <c:strCache>
                <c:ptCount val="6"/>
                <c:pt idx="0">
                  <c:v>0-4 years</c:v>
                </c:pt>
                <c:pt idx="1">
                  <c:v>5-9 years</c:v>
                </c:pt>
                <c:pt idx="2">
                  <c:v>10-14 years</c:v>
                </c:pt>
                <c:pt idx="3">
                  <c:v>15-19 years</c:v>
                </c:pt>
                <c:pt idx="4">
                  <c:v>20-24 years</c:v>
                </c:pt>
                <c:pt idx="5">
                  <c:v>25-29 years</c:v>
                </c:pt>
              </c:strCache>
            </c:strRef>
          </c:cat>
          <c:val>
            <c:numRef>
              <c:f>'ABS SDAC'!$D$13:$D$18</c:f>
              <c:numCache>
                <c:formatCode>General</c:formatCode>
                <c:ptCount val="6"/>
                <c:pt idx="0" formatCode="_-* #,##0_-;\-* #,##0_-;_-* &quot;-&quot;??_-;_-@_-">
                  <c:v>2981.0</c:v>
                </c:pt>
              </c:numCache>
            </c:numRef>
          </c:val>
        </c:ser>
        <c:dLbls>
          <c:showLegendKey val="0"/>
          <c:showVal val="0"/>
          <c:showCatName val="0"/>
          <c:showSerName val="0"/>
          <c:showPercent val="0"/>
          <c:showBubbleSize val="0"/>
        </c:dLbls>
        <c:gapWidth val="150"/>
        <c:axId val="773264088"/>
        <c:axId val="773267112"/>
      </c:barChart>
      <c:catAx>
        <c:axId val="773264088"/>
        <c:scaling>
          <c:orientation val="minMax"/>
        </c:scaling>
        <c:delete val="0"/>
        <c:axPos val="b"/>
        <c:majorTickMark val="out"/>
        <c:minorTickMark val="none"/>
        <c:tickLblPos val="nextTo"/>
        <c:txPr>
          <a:bodyPr/>
          <a:lstStyle/>
          <a:p>
            <a:pPr>
              <a:defRPr sz="1600"/>
            </a:pPr>
            <a:endParaRPr lang="en-US"/>
          </a:p>
        </c:txPr>
        <c:crossAx val="773267112"/>
        <c:crosses val="autoZero"/>
        <c:auto val="1"/>
        <c:lblAlgn val="ctr"/>
        <c:lblOffset val="100"/>
        <c:noMultiLvlLbl val="0"/>
      </c:catAx>
      <c:valAx>
        <c:axId val="773267112"/>
        <c:scaling>
          <c:orientation val="minMax"/>
          <c:max val="20000.0"/>
          <c:min val="0.0"/>
        </c:scaling>
        <c:delete val="0"/>
        <c:axPos val="l"/>
        <c:majorGridlines/>
        <c:numFmt formatCode="General" sourceLinked="1"/>
        <c:majorTickMark val="out"/>
        <c:minorTickMark val="none"/>
        <c:tickLblPos val="nextTo"/>
        <c:txPr>
          <a:bodyPr/>
          <a:lstStyle/>
          <a:p>
            <a:pPr>
              <a:defRPr sz="1600"/>
            </a:pPr>
            <a:endParaRPr lang="en-US"/>
          </a:p>
        </c:txPr>
        <c:crossAx val="773264088"/>
        <c:crosses val="autoZero"/>
        <c:crossBetween val="between"/>
        <c:majorUnit val="5000.0"/>
        <c:dispUnits>
          <c:builtInUnit val="thousands"/>
          <c:dispUnitsLbl>
            <c:layout/>
          </c:dispUnitsLbl>
        </c:dispUnits>
      </c:valAx>
    </c:plotArea>
    <c:legend>
      <c:legendPos val="r"/>
      <c:legendEntry>
        <c:idx val="3"/>
        <c:delete val="1"/>
      </c:legendEntry>
      <c:layout>
        <c:manualLayout>
          <c:xMode val="edge"/>
          <c:yMode val="edge"/>
          <c:x val="0.604376253637241"/>
          <c:y val="0.054979666003288"/>
          <c:w val="0.369424472649033"/>
          <c:h val="0.351638905828215"/>
        </c:manualLayout>
      </c:layout>
      <c:overlay val="0"/>
      <c:spPr>
        <a:solidFill>
          <a:schemeClr val="bg1"/>
        </a:solidFill>
      </c:spPr>
      <c:txPr>
        <a:bodyPr/>
        <a:lstStyle/>
        <a:p>
          <a:pPr>
            <a:defRPr sz="18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86EBB6-12FF-DF45-825C-5DE28FA5FA24}" type="datetimeFigureOut">
              <a:rPr lang="en-US" smtClean="0"/>
              <a:t>24/05/13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85F0D7-583A-BF49-8B57-B8A614BC5304}" type="slidenum">
              <a:rPr lang="en-US" smtClean="0"/>
              <a:t>‹#›</a:t>
            </a:fld>
            <a:endParaRPr lang="en-US"/>
          </a:p>
        </p:txBody>
      </p:sp>
    </p:spTree>
    <p:extLst>
      <p:ext uri="{BB962C8B-B14F-4D97-AF65-F5344CB8AC3E}">
        <p14:creationId xmlns:p14="http://schemas.microsoft.com/office/powerpoint/2010/main" val="292777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DB657-9DF5-A44D-92A6-0DC737F5F96D}" type="datetimeFigureOut">
              <a:rPr lang="en-US" smtClean="0"/>
              <a:t>24/05/13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6DCB5C-679C-194F-90CF-60101594B235}" type="slidenum">
              <a:rPr lang="en-US" smtClean="0"/>
              <a:t>‹#›</a:t>
            </a:fld>
            <a:endParaRPr lang="en-US"/>
          </a:p>
        </p:txBody>
      </p:sp>
    </p:spTree>
    <p:extLst>
      <p:ext uri="{BB962C8B-B14F-4D97-AF65-F5344CB8AC3E}">
        <p14:creationId xmlns:p14="http://schemas.microsoft.com/office/powerpoint/2010/main" val="6891999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2</a:t>
            </a:fld>
            <a:endParaRPr lang="en-US"/>
          </a:p>
        </p:txBody>
      </p:sp>
    </p:spTree>
    <p:extLst>
      <p:ext uri="{BB962C8B-B14F-4D97-AF65-F5344CB8AC3E}">
        <p14:creationId xmlns:p14="http://schemas.microsoft.com/office/powerpoint/2010/main" val="337571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 FaHCSIA/Centrelink Carer Allowance for child with a disability</a:t>
            </a:r>
          </a:p>
          <a:p>
            <a:pPr marL="171450" indent="-171450">
              <a:buFont typeface="Arial"/>
              <a:buChar char="•"/>
            </a:pPr>
            <a:r>
              <a:rPr lang="en-US" dirty="0" smtClean="0"/>
              <a:t>Available for children up</a:t>
            </a:r>
            <a:r>
              <a:rPr lang="en-US" baseline="0" dirty="0" smtClean="0"/>
              <a:t> to age 16 years</a:t>
            </a:r>
          </a:p>
          <a:p>
            <a:pPr marL="171450" indent="-171450">
              <a:buFont typeface="Arial"/>
              <a:buChar char="•"/>
            </a:pPr>
            <a:r>
              <a:rPr lang="en-US" baseline="0" dirty="0" smtClean="0"/>
              <a:t>Diagnosis must be signed off by health or allied health professionals … so a clinical psychologist can diagnose</a:t>
            </a:r>
          </a:p>
          <a:p>
            <a:pPr marL="171450" indent="-171450">
              <a:buFont typeface="Arial"/>
              <a:buChar char="•"/>
            </a:pPr>
            <a:r>
              <a:rPr lang="en-US" baseline="0" dirty="0" smtClean="0"/>
              <a:t>Pays parents an amount</a:t>
            </a:r>
          </a:p>
          <a:p>
            <a:pPr marL="171450" indent="-171450">
              <a:buFont typeface="Arial"/>
              <a:buChar char="•"/>
            </a:pPr>
            <a:r>
              <a:rPr lang="en-US" baseline="0" dirty="0" smtClean="0"/>
              <a:t>These are population data, this is not a sample …</a:t>
            </a:r>
          </a:p>
          <a:p>
            <a:pPr marL="171450" indent="-171450">
              <a:buFont typeface="Arial"/>
              <a:buChar char="•"/>
            </a:pPr>
            <a:r>
              <a:rPr lang="en-US" baseline="0" dirty="0" smtClean="0"/>
              <a:t>Most people sign up … but some choose not to.</a:t>
            </a:r>
          </a:p>
          <a:p>
            <a:pPr marL="171450" indent="-171450">
              <a:buFont typeface="Arial"/>
              <a:buChar char="•"/>
            </a:pPr>
            <a:r>
              <a:rPr lang="en-US" baseline="0" dirty="0" smtClean="0"/>
              <a:t>Data for Autistic Disorder and Asperger’s Disorder (also </a:t>
            </a:r>
            <a:r>
              <a:rPr lang="en-US" baseline="0" dirty="0" err="1" smtClean="0"/>
              <a:t>Rett’s</a:t>
            </a:r>
            <a:r>
              <a:rPr lang="en-US" baseline="0" dirty="0" smtClean="0"/>
              <a:t> and CDD) … not PDD-NOS</a:t>
            </a:r>
          </a:p>
          <a:p>
            <a:pPr marL="171450" indent="-171450">
              <a:buFont typeface="Arial"/>
              <a:buChar char="•"/>
            </a:pPr>
            <a:r>
              <a:rPr lang="en-US" baseline="0" dirty="0" smtClean="0"/>
              <a:t>PDD-NOS can qualify if they make a case that an individual has a severe enough disorder , but the data is not </a:t>
            </a:r>
            <a:r>
              <a:rPr lang="en-US" baseline="0" dirty="0" err="1" smtClean="0"/>
              <a:t>categorised</a:t>
            </a:r>
            <a:r>
              <a:rPr lang="en-US" baseline="0" dirty="0" smtClean="0"/>
              <a:t> reliably</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3</a:t>
            </a:fld>
            <a:endParaRPr lang="en-US"/>
          </a:p>
        </p:txBody>
      </p:sp>
    </p:spTree>
    <p:extLst>
      <p:ext uri="{BB962C8B-B14F-4D97-AF65-F5344CB8AC3E}">
        <p14:creationId xmlns:p14="http://schemas.microsoft.com/office/powerpoint/2010/main" val="173651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62.5 per 10,000 rate is for 2005 data … it</a:t>
            </a:r>
            <a:r>
              <a:rPr lang="en-US" baseline="0" dirty="0" smtClean="0"/>
              <a:t> is crucial that the ASD rates are reported as points in time.</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4</a:t>
            </a:fld>
            <a:endParaRPr lang="en-US"/>
          </a:p>
        </p:txBody>
      </p:sp>
    </p:spTree>
    <p:extLst>
      <p:ext uri="{BB962C8B-B14F-4D97-AF65-F5344CB8AC3E}">
        <p14:creationId xmlns:p14="http://schemas.microsoft.com/office/powerpoint/2010/main" val="114886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presented in the report showed prevalence varied with age and varied over time.</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5</a:t>
            </a:fld>
            <a:endParaRPr lang="en-US"/>
          </a:p>
        </p:txBody>
      </p:sp>
    </p:spTree>
    <p:extLst>
      <p:ext uri="{BB962C8B-B14F-4D97-AF65-F5344CB8AC3E}">
        <p14:creationId xmlns:p14="http://schemas.microsoft.com/office/powerpoint/2010/main" val="1512751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p>
          <a:p>
            <a:pPr marL="171450" indent="-171450">
              <a:buFont typeface="Arial"/>
              <a:buChar char="•"/>
            </a:pPr>
            <a:r>
              <a:rPr lang="en-US" dirty="0" smtClean="0"/>
              <a:t>the numbers more than doubled from 2005 to 2012</a:t>
            </a:r>
          </a:p>
          <a:p>
            <a:pPr marL="171450" indent="-171450">
              <a:buFont typeface="Arial"/>
              <a:buChar char="•"/>
            </a:pPr>
            <a:r>
              <a:rPr lang="en-US" dirty="0" smtClean="0"/>
              <a:t>53428 in</a:t>
            </a:r>
            <a:r>
              <a:rPr lang="en-US" baseline="0" dirty="0" smtClean="0"/>
              <a:t> June 2012</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6</a:t>
            </a:fld>
            <a:endParaRPr lang="en-US"/>
          </a:p>
        </p:txBody>
      </p:sp>
    </p:spTree>
    <p:extLst>
      <p:ext uri="{BB962C8B-B14F-4D97-AF65-F5344CB8AC3E}">
        <p14:creationId xmlns:p14="http://schemas.microsoft.com/office/powerpoint/2010/main" val="418730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These</a:t>
            </a:r>
            <a:r>
              <a:rPr lang="en-US" baseline="0" dirty="0" smtClean="0"/>
              <a:t> images show …</a:t>
            </a:r>
          </a:p>
          <a:p>
            <a:pPr marL="171450" indent="-171450">
              <a:buFont typeface="Arial"/>
              <a:buChar char="•"/>
            </a:pPr>
            <a:r>
              <a:rPr lang="en-US" baseline="0" dirty="0" smtClean="0"/>
              <a:t>The national average by age band on the left</a:t>
            </a:r>
          </a:p>
          <a:p>
            <a:pPr marL="171450" indent="-171450">
              <a:buFont typeface="Arial"/>
              <a:buChar char="•"/>
            </a:pPr>
            <a:r>
              <a:rPr lang="en-US" baseline="0" dirty="0" smtClean="0"/>
              <a:t>Victoria overtook Queensland</a:t>
            </a:r>
          </a:p>
          <a:p>
            <a:pPr marL="171450" indent="-171450">
              <a:buFont typeface="Arial"/>
              <a:buChar char="•"/>
            </a:pPr>
            <a:r>
              <a:rPr lang="en-US" baseline="0" dirty="0" smtClean="0"/>
              <a:t>NT and WA started below average (data for NT 2012 was not provided)</a:t>
            </a:r>
          </a:p>
          <a:p>
            <a:pPr marL="171450" indent="-171450">
              <a:buFont typeface="Arial"/>
              <a:buChar char="•"/>
            </a:pPr>
            <a:r>
              <a:rPr lang="en-US" baseline="0" dirty="0" smtClean="0"/>
              <a:t>ACT 5-9 started above average, but dropped noticeably below average by 2012</a:t>
            </a:r>
          </a:p>
          <a:p>
            <a:pPr marL="171450" indent="-171450">
              <a:buFont typeface="Arial"/>
              <a:buChar char="•"/>
            </a:pPr>
            <a:r>
              <a:rPr lang="en-US" baseline="0" dirty="0" smtClean="0"/>
              <a:t>Less variability than observed in CDC’s USA data by states</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9</a:t>
            </a:fld>
            <a:endParaRPr lang="en-US"/>
          </a:p>
        </p:txBody>
      </p:sp>
    </p:spTree>
    <p:extLst>
      <p:ext uri="{BB962C8B-B14F-4D97-AF65-F5344CB8AC3E}">
        <p14:creationId xmlns:p14="http://schemas.microsoft.com/office/powerpoint/2010/main" val="728536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growth is milder cases … but most growth is severe &amp; profound disability</a:t>
            </a:r>
            <a:r>
              <a:rPr lang="en-US" baseline="0" dirty="0" smtClean="0"/>
              <a:t> … consistent with reports in Nature.</a:t>
            </a:r>
          </a:p>
          <a:p>
            <a:r>
              <a:rPr lang="en-US" baseline="0" dirty="0" smtClean="0"/>
              <a:t>How could these cases be missed</a:t>
            </a:r>
          </a:p>
          <a:p>
            <a:r>
              <a:rPr lang="en-US" baseline="0" dirty="0" smtClean="0"/>
              <a:t>Not much evidence of “diagnostic substitution”, that is transfer fro  other diagnoses</a:t>
            </a:r>
            <a:endParaRPr lang="en-US" dirty="0"/>
          </a:p>
        </p:txBody>
      </p:sp>
      <p:sp>
        <p:nvSpPr>
          <p:cNvPr id="4" name="Slide Number Placeholder 3"/>
          <p:cNvSpPr>
            <a:spLocks noGrp="1"/>
          </p:cNvSpPr>
          <p:nvPr>
            <p:ph type="sldNum" sz="quarter" idx="10"/>
          </p:nvPr>
        </p:nvSpPr>
        <p:spPr/>
        <p:txBody>
          <a:bodyPr/>
          <a:lstStyle/>
          <a:p>
            <a:fld id="{7B6DCB5C-679C-194F-90CF-60101594B235}" type="slidenum">
              <a:rPr lang="en-US" smtClean="0"/>
              <a:t>15</a:t>
            </a:fld>
            <a:endParaRPr lang="en-US"/>
          </a:p>
        </p:txBody>
      </p:sp>
    </p:spTree>
    <p:extLst>
      <p:ext uri="{BB962C8B-B14F-4D97-AF65-F5344CB8AC3E}">
        <p14:creationId xmlns:p14="http://schemas.microsoft.com/office/powerpoint/2010/main" val="1916457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AU"/>
          </a:p>
        </p:txBody>
      </p:sp>
      <p:sp>
        <p:nvSpPr>
          <p:cNvPr id="4" name="Date Placeholder 3"/>
          <p:cNvSpPr>
            <a:spLocks noGrp="1"/>
          </p:cNvSpPr>
          <p:nvPr>
            <p:ph type="dt" sz="half" idx="10"/>
          </p:nvPr>
        </p:nvSpPr>
        <p:spPr/>
        <p:txBody>
          <a:bodyPr/>
          <a:lstStyle/>
          <a:p>
            <a:fld id="{E90C4CEC-16D5-4229-B4DE-FDE9B679D7E2}" type="datetimeFigureOut">
              <a:rPr lang="en-US" smtClean="0"/>
              <a:t>24/05/13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E8A7-7A6B-9145-8D22-BAF02C8A7EFC}" type="slidenum">
              <a:rPr lang="en-AU" smtClean="0"/>
              <a:t>‹#›</a:t>
            </a:fld>
            <a:endParaRPr lang="en-AU"/>
          </a:p>
        </p:txBody>
      </p:sp>
    </p:spTree>
    <p:extLst>
      <p:ext uri="{BB962C8B-B14F-4D97-AF65-F5344CB8AC3E}">
        <p14:creationId xmlns:p14="http://schemas.microsoft.com/office/powerpoint/2010/main" val="1099676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E90C4CEC-16D5-4229-B4DE-FDE9B679D7E2}" type="datetimeFigureOut">
              <a:rPr lang="en-US" smtClean="0"/>
              <a:t>24/05/13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8557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E90C4CEC-16D5-4229-B4DE-FDE9B679D7E2}" type="datetimeFigureOut">
              <a:rPr lang="en-US" smtClean="0"/>
              <a:t>24/05/13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203520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E90C4CEC-16D5-4229-B4DE-FDE9B679D7E2}" type="datetimeFigureOut">
              <a:rPr lang="en-US" smtClean="0"/>
              <a:t>24/05/13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76167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E90C4CEC-16D5-4229-B4DE-FDE9B679D7E2}" type="datetimeFigureOut">
              <a:rPr lang="en-US" smtClean="0"/>
              <a:t>24/05/13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226979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p:txBody>
          <a:bodyPr/>
          <a:lstStyle/>
          <a:p>
            <a:fld id="{E90C4CEC-16D5-4229-B4DE-FDE9B679D7E2}" type="datetimeFigureOut">
              <a:rPr lang="en-US" smtClean="0"/>
              <a:t>24/05/13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178192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p:txBody>
          <a:bodyPr/>
          <a:lstStyle/>
          <a:p>
            <a:fld id="{E90C4CEC-16D5-4229-B4DE-FDE9B679D7E2}" type="datetimeFigureOut">
              <a:rPr lang="en-US" smtClean="0"/>
              <a:t>24/05/13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219053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p:txBody>
          <a:bodyPr/>
          <a:lstStyle/>
          <a:p>
            <a:fld id="{E90C4CEC-16D5-4229-B4DE-FDE9B679D7E2}" type="datetimeFigureOut">
              <a:rPr lang="en-US" smtClean="0"/>
              <a:t>24/05/13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397728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C4CEC-16D5-4229-B4DE-FDE9B679D7E2}" type="datetimeFigureOut">
              <a:rPr lang="en-US" smtClean="0"/>
              <a:t>24/05/13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298160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90C4CEC-16D5-4229-B4DE-FDE9B679D7E2}" type="datetimeFigureOut">
              <a:rPr lang="en-US" smtClean="0"/>
              <a:t>24/05/13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124788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90C4CEC-16D5-4229-B4DE-FDE9B679D7E2}" type="datetimeFigureOut">
              <a:rPr lang="en-US" smtClean="0"/>
              <a:t>24/05/13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E4E6-4D12-4A48-9B6B-6FA0B79BEE93}" type="slidenum">
              <a:rPr lang="en-US" smtClean="0"/>
              <a:t>‹#›</a:t>
            </a:fld>
            <a:endParaRPr lang="en-US"/>
          </a:p>
        </p:txBody>
      </p:sp>
    </p:spTree>
    <p:extLst>
      <p:ext uri="{BB962C8B-B14F-4D97-AF65-F5344CB8AC3E}">
        <p14:creationId xmlns:p14="http://schemas.microsoft.com/office/powerpoint/2010/main" val="3621811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C4CEC-16D5-4229-B4DE-FDE9B679D7E2}" type="datetimeFigureOut">
              <a:rPr lang="en-US" smtClean="0"/>
              <a:t>24/05/13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AE4E6-4D12-4A48-9B6B-6FA0B79BEE93}" type="slidenum">
              <a:rPr lang="en-US" smtClean="0"/>
              <a:t>‹#›</a:t>
            </a:fld>
            <a:endParaRPr lang="en-US"/>
          </a:p>
        </p:txBody>
      </p:sp>
    </p:spTree>
    <p:extLst>
      <p:ext uri="{BB962C8B-B14F-4D97-AF65-F5344CB8AC3E}">
        <p14:creationId xmlns:p14="http://schemas.microsoft.com/office/powerpoint/2010/main" val="1978469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package" Target="../embeddings/Microsoft_Word_Document2.docx"/><Relationship Id="rId5"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abs.gov.au/ausstats/abs@.nsf/mf/4428.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796303"/>
            <a:ext cx="7507358" cy="1847850"/>
          </a:xfrm>
        </p:spPr>
        <p:txBody>
          <a:bodyPr>
            <a:normAutofit fontScale="90000"/>
          </a:bodyPr>
          <a:lstStyle/>
          <a:p>
            <a:r>
              <a:rPr lang="en-AU" sz="3200" dirty="0" smtClean="0"/>
              <a:t>Interpreting</a:t>
            </a:r>
            <a:r>
              <a:rPr lang="en-AU" sz="3200" dirty="0"/>
              <a:t> </a:t>
            </a:r>
            <a:r>
              <a:rPr lang="en-AU" sz="3200" dirty="0" smtClean="0"/>
              <a:t>data on </a:t>
            </a:r>
            <a:br>
              <a:rPr lang="en-AU" sz="3200" dirty="0" smtClean="0"/>
            </a:br>
            <a:r>
              <a:rPr lang="en-AU" sz="3200" dirty="0" smtClean="0"/>
              <a:t>Autism Spectrum Disorders</a:t>
            </a:r>
            <a:r>
              <a:rPr lang="en-AU" sz="3200" dirty="0"/>
              <a:t>	</a:t>
            </a:r>
            <a:br>
              <a:rPr lang="en-AU" sz="3200" dirty="0"/>
            </a:br>
            <a:r>
              <a:rPr lang="en-US" sz="3200" dirty="0"/>
              <a:t>  </a:t>
            </a:r>
            <a:r>
              <a:rPr lang="en-US" sz="3200" dirty="0" smtClean="0"/>
              <a:t>from (a few)</a:t>
            </a:r>
            <a:r>
              <a:rPr lang="en-US" sz="3200" dirty="0"/>
              <a:t>	</a:t>
            </a:r>
            <a:br>
              <a:rPr lang="en-US" sz="3200" dirty="0"/>
            </a:br>
            <a:r>
              <a:rPr lang="en-US" sz="3200" dirty="0"/>
              <a:t>  </a:t>
            </a:r>
            <a:r>
              <a:rPr lang="en-US" sz="3200" dirty="0" smtClean="0"/>
              <a:t>Australian</a:t>
            </a:r>
            <a:r>
              <a:rPr lang="en-US" sz="3200" dirty="0"/>
              <a:t> </a:t>
            </a:r>
            <a:r>
              <a:rPr lang="en-US" sz="3200" dirty="0" smtClean="0"/>
              <a:t>Government sources</a:t>
            </a:r>
            <a:r>
              <a:rPr lang="en-US" sz="3200" dirty="0"/>
              <a:t>	</a:t>
            </a:r>
          </a:p>
        </p:txBody>
      </p:sp>
      <p:sp>
        <p:nvSpPr>
          <p:cNvPr id="3" name="Subtitle 2"/>
          <p:cNvSpPr>
            <a:spLocks noGrp="1"/>
          </p:cNvSpPr>
          <p:nvPr>
            <p:ph type="subTitle" idx="1"/>
          </p:nvPr>
        </p:nvSpPr>
        <p:spPr/>
        <p:txBody>
          <a:bodyPr>
            <a:normAutofit fontScale="62500" lnSpcReduction="20000"/>
          </a:bodyPr>
          <a:lstStyle/>
          <a:p>
            <a:endParaRPr lang="en-US" dirty="0" smtClean="0"/>
          </a:p>
          <a:p>
            <a:r>
              <a:rPr lang="en-US" dirty="0" smtClean="0"/>
              <a:t>Bob Buckley</a:t>
            </a:r>
            <a:br>
              <a:rPr lang="en-US" dirty="0" smtClean="0"/>
            </a:br>
            <a:r>
              <a:rPr lang="en-US" i="1" dirty="0" smtClean="0"/>
              <a:t>a parent</a:t>
            </a:r>
          </a:p>
          <a:p>
            <a:r>
              <a:rPr lang="en-US" sz="1800" i="1" dirty="0" err="1" smtClean="0"/>
              <a:t>Convenor</a:t>
            </a:r>
            <a:r>
              <a:rPr lang="en-US" sz="1800" i="1" dirty="0"/>
              <a:t>,</a:t>
            </a:r>
            <a:r>
              <a:rPr lang="en-US" sz="1800" i="1" dirty="0" smtClean="0"/>
              <a:t> Autism </a:t>
            </a:r>
            <a:r>
              <a:rPr lang="en-US" sz="1800" i="1" dirty="0" err="1" smtClean="0"/>
              <a:t>Aspergers</a:t>
            </a:r>
            <a:r>
              <a:rPr lang="en-US" sz="1800" i="1" dirty="0" smtClean="0"/>
              <a:t> Advocacy Australia (A4)</a:t>
            </a:r>
            <a:br>
              <a:rPr lang="en-US" sz="1800" i="1" dirty="0" smtClean="0"/>
            </a:br>
            <a:r>
              <a:rPr lang="en-US" sz="1800" i="1" dirty="0" smtClean="0"/>
              <a:t>Chair, Speaking Out for Autism Spectrum Disorders (</a:t>
            </a:r>
            <a:r>
              <a:rPr lang="en-US" sz="1800" i="1" dirty="0" err="1" smtClean="0"/>
              <a:t>SOfASD</a:t>
            </a:r>
            <a:r>
              <a:rPr lang="en-US" sz="1800" i="1" dirty="0" smtClean="0"/>
              <a:t>) in ACT</a:t>
            </a:r>
          </a:p>
          <a:p>
            <a:endParaRPr lang="en-US" sz="1800" i="1" dirty="0"/>
          </a:p>
          <a:p>
            <a:r>
              <a:rPr lang="en-US" sz="1800" i="1" dirty="0" smtClean="0"/>
              <a:t>Computational </a:t>
            </a:r>
            <a:r>
              <a:rPr lang="en-US" sz="1800" i="1" dirty="0" err="1" smtClean="0"/>
              <a:t>Genomicist</a:t>
            </a:r>
            <a:r>
              <a:rPr lang="en-US" sz="1800" i="1" dirty="0" smtClean="0"/>
              <a:t>, The John Curtin School of Medical Research, </a:t>
            </a:r>
            <a:br>
              <a:rPr lang="en-US" sz="1800" i="1" dirty="0" smtClean="0"/>
            </a:br>
            <a:r>
              <a:rPr lang="en-US" sz="1800" i="1" dirty="0" smtClean="0"/>
              <a:t>The Australian National University</a:t>
            </a:r>
            <a:endParaRPr lang="en-US" sz="1800" i="1" dirty="0"/>
          </a:p>
        </p:txBody>
      </p:sp>
    </p:spTree>
    <p:extLst>
      <p:ext uri="{BB962C8B-B14F-4D97-AF65-F5344CB8AC3E}">
        <p14:creationId xmlns:p14="http://schemas.microsoft.com/office/powerpoint/2010/main" val="26603099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Helping Children with Autism</a:t>
            </a:r>
            <a:br>
              <a:rPr lang="en-US" sz="4000" dirty="0" smtClean="0"/>
            </a:br>
            <a:r>
              <a:rPr lang="en-US" sz="4000" dirty="0" smtClean="0"/>
              <a:t>(HCWA)</a:t>
            </a:r>
            <a:endParaRPr lang="en-US" sz="4000" dirty="0"/>
          </a:p>
        </p:txBody>
      </p:sp>
      <p:sp>
        <p:nvSpPr>
          <p:cNvPr id="3" name="Content Placeholder 2"/>
          <p:cNvSpPr>
            <a:spLocks noGrp="1"/>
          </p:cNvSpPr>
          <p:nvPr>
            <p:ph idx="1"/>
          </p:nvPr>
        </p:nvSpPr>
        <p:spPr/>
        <p:txBody>
          <a:bodyPr>
            <a:normAutofit lnSpcReduction="10000"/>
          </a:bodyPr>
          <a:lstStyle/>
          <a:p>
            <a:r>
              <a:rPr lang="en-AU" dirty="0" smtClean="0"/>
              <a:t>Provides $12,000 for early intervention over 2 years</a:t>
            </a:r>
          </a:p>
          <a:p>
            <a:r>
              <a:rPr lang="en-AU" dirty="0" smtClean="0"/>
              <a:t>Children diagnosed under 7 years of age, by</a:t>
            </a:r>
          </a:p>
          <a:p>
            <a:pPr marL="565150" lvl="2" indent="0">
              <a:buNone/>
            </a:pPr>
            <a:r>
              <a:rPr lang="en-AU" dirty="0"/>
              <a:t>p</a:t>
            </a:r>
            <a:r>
              <a:rPr lang="en-AU" dirty="0" smtClean="0"/>
              <a:t>aediatrician, child psychiatrist or </a:t>
            </a:r>
            <a:br>
              <a:rPr lang="en-AU" dirty="0" smtClean="0"/>
            </a:br>
            <a:r>
              <a:rPr lang="en-AU" dirty="0" smtClean="0"/>
              <a:t>pre-existing multi-disciplinary team</a:t>
            </a:r>
          </a:p>
          <a:p>
            <a:r>
              <a:rPr lang="en-US" dirty="0"/>
              <a:t>This is </a:t>
            </a:r>
            <a:r>
              <a:rPr lang="en-US" b="1" dirty="0"/>
              <a:t>population data</a:t>
            </a:r>
            <a:r>
              <a:rPr lang="en-US" dirty="0"/>
              <a:t>: includes </a:t>
            </a:r>
            <a:r>
              <a:rPr lang="en-US" i="1" dirty="0"/>
              <a:t>most</a:t>
            </a:r>
            <a:r>
              <a:rPr lang="en-US" dirty="0"/>
              <a:t> …but does not include </a:t>
            </a:r>
            <a:r>
              <a:rPr lang="en-US" dirty="0" smtClean="0"/>
              <a:t>everyone (low numbers for children diagnosed at age 6 years). </a:t>
            </a:r>
            <a:endParaRPr lang="en-US" dirty="0"/>
          </a:p>
          <a:p>
            <a:r>
              <a:rPr lang="en-US" dirty="0" smtClean="0"/>
              <a:t>I</a:t>
            </a:r>
            <a:r>
              <a:rPr lang="en-AU" dirty="0" err="1" smtClean="0"/>
              <a:t>ncludes</a:t>
            </a:r>
            <a:r>
              <a:rPr lang="en-AU" dirty="0" smtClean="0"/>
              <a:t> all (5) diagnoses in PDD</a:t>
            </a:r>
            <a:endParaRPr lang="en-AU" dirty="0"/>
          </a:p>
        </p:txBody>
      </p:sp>
    </p:spTree>
    <p:extLst>
      <p:ext uri="{BB962C8B-B14F-4D97-AF65-F5344CB8AC3E}">
        <p14:creationId xmlns:p14="http://schemas.microsoft.com/office/powerpoint/2010/main" val="2751707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HCWA aged 0-6 years</a:t>
            </a:r>
            <a:endParaRPr lang="en-US" dirty="0"/>
          </a:p>
        </p:txBody>
      </p:sp>
      <p:sp>
        <p:nvSpPr>
          <p:cNvPr id="3" name="Content Placeholder 2"/>
          <p:cNvSpPr>
            <a:spLocks noGrp="1"/>
          </p:cNvSpPr>
          <p:nvPr>
            <p:ph idx="1"/>
          </p:nvPr>
        </p:nvSpPr>
        <p:spPr/>
        <p:txBody>
          <a:bodyPr/>
          <a:lstStyle/>
          <a:p>
            <a:r>
              <a:rPr lang="en-US" dirty="0" smtClean="0"/>
              <a:t>Started in October 2008, numbers at 1</a:t>
            </a:r>
            <a:r>
              <a:rPr lang="en-US" baseline="30000" dirty="0" smtClean="0"/>
              <a:t>st</a:t>
            </a:r>
            <a:r>
              <a:rPr lang="en-US" dirty="0" smtClean="0"/>
              <a:t> July</a:t>
            </a:r>
            <a:br>
              <a:rPr lang="en-US" dirty="0" smtClean="0"/>
            </a:br>
            <a:r>
              <a:rPr lang="en-US" dirty="0" smtClean="0"/>
              <a:t>so 2009 count is for the first 9 months …</a:t>
            </a:r>
          </a:p>
        </p:txBody>
      </p:sp>
      <p:graphicFrame>
        <p:nvGraphicFramePr>
          <p:cNvPr id="4" name="Chart 3"/>
          <p:cNvGraphicFramePr/>
          <p:nvPr>
            <p:extLst>
              <p:ext uri="{D42A27DB-BD31-4B8C-83A1-F6EECF244321}">
                <p14:modId xmlns:p14="http://schemas.microsoft.com/office/powerpoint/2010/main" val="207026921"/>
              </p:ext>
            </p:extLst>
          </p:nvPr>
        </p:nvGraphicFramePr>
        <p:xfrm>
          <a:off x="1089023" y="2704459"/>
          <a:ext cx="7272339" cy="3421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83032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Helping Children with Autism</a:t>
            </a:r>
            <a:endParaRPr lang="en-US" sz="4400"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r>
              <a:rPr lang="en-US" dirty="0" smtClean="0"/>
              <a:t>Very low Asperger’s Disorder under age 7 years, there are more PDD-NOS in this age range</a:t>
            </a:r>
          </a:p>
          <a:p>
            <a:r>
              <a:rPr lang="en-US" dirty="0" smtClean="0"/>
              <a:t>CDD &amp; </a:t>
            </a:r>
            <a:r>
              <a:rPr lang="en-US" dirty="0" err="1" smtClean="0"/>
              <a:t>Rett’s</a:t>
            </a:r>
            <a:r>
              <a:rPr lang="en-US" dirty="0"/>
              <a:t> </a:t>
            </a:r>
            <a:r>
              <a:rPr lang="en-US" dirty="0" smtClean="0"/>
              <a:t>Disorder remain “rare”</a:t>
            </a:r>
          </a:p>
          <a:p>
            <a:r>
              <a:rPr lang="en-US" dirty="0" smtClean="0"/>
              <a:t>Big jump in Asperger’s and PDD-NOS from 2011 to 2012?</a:t>
            </a:r>
          </a:p>
        </p:txBody>
      </p:sp>
      <p:graphicFrame>
        <p:nvGraphicFramePr>
          <p:cNvPr id="4" name="Object 3"/>
          <p:cNvGraphicFramePr>
            <a:graphicFrameLocks noChangeAspect="1"/>
          </p:cNvGraphicFramePr>
          <p:nvPr>
            <p:extLst>
              <p:ext uri="{D42A27DB-BD31-4B8C-83A1-F6EECF244321}">
                <p14:modId xmlns:p14="http://schemas.microsoft.com/office/powerpoint/2010/main" val="2881432001"/>
              </p:ext>
            </p:extLst>
          </p:nvPr>
        </p:nvGraphicFramePr>
        <p:xfrm>
          <a:off x="1089024" y="1801906"/>
          <a:ext cx="7249212" cy="2195184"/>
        </p:xfrm>
        <a:graphic>
          <a:graphicData uri="http://schemas.openxmlformats.org/presentationml/2006/ole">
            <mc:AlternateContent xmlns:mc="http://schemas.openxmlformats.org/markup-compatibility/2006">
              <mc:Choice xmlns:v="urn:schemas-microsoft-com:vml" Requires="v">
                <p:oleObj spid="_x0000_s1061" name="Document" r:id="rId3" imgW="5410200" imgH="1638300" progId="Word.Document.12">
                  <p:embed/>
                </p:oleObj>
              </mc:Choice>
              <mc:Fallback>
                <p:oleObj name="Document" r:id="rId3" imgW="5410200" imgH="1638300" progId="Word.Document.12">
                  <p:embed/>
                  <p:pic>
                    <p:nvPicPr>
                      <p:cNvPr id="0" name=""/>
                      <p:cNvPicPr/>
                      <p:nvPr/>
                    </p:nvPicPr>
                    <p:blipFill>
                      <a:blip r:embed="rId4"/>
                      <a:stretch>
                        <a:fillRect/>
                      </a:stretch>
                    </p:blipFill>
                    <p:spPr>
                      <a:xfrm>
                        <a:off x="1089024" y="1801906"/>
                        <a:ext cx="7249212" cy="2195184"/>
                      </a:xfrm>
                      <a:prstGeom prst="rect">
                        <a:avLst/>
                      </a:prstGeom>
                    </p:spPr>
                  </p:pic>
                </p:oleObj>
              </mc:Fallback>
            </mc:AlternateContent>
          </a:graphicData>
        </a:graphic>
      </p:graphicFrame>
    </p:spTree>
    <p:extLst>
      <p:ext uri="{BB962C8B-B14F-4D97-AF65-F5344CB8AC3E}">
        <p14:creationId xmlns:p14="http://schemas.microsoft.com/office/powerpoint/2010/main" val="32307758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Australian Bureau of Statistics (ABS)</a:t>
            </a:r>
            <a:br>
              <a:rPr lang="en-US" sz="2400" dirty="0"/>
            </a:br>
            <a:r>
              <a:rPr lang="en-US" sz="2400" dirty="0"/>
              <a:t>Survey of Disability, Ageing and Carers (SDAC)</a:t>
            </a:r>
            <a:br>
              <a:rPr lang="en-US" sz="2400" dirty="0"/>
            </a:br>
            <a:endParaRPr lang="en-US" sz="2400" dirty="0"/>
          </a:p>
        </p:txBody>
      </p:sp>
      <p:sp>
        <p:nvSpPr>
          <p:cNvPr id="3" name="Content Placeholder 2"/>
          <p:cNvSpPr>
            <a:spLocks noGrp="1"/>
          </p:cNvSpPr>
          <p:nvPr>
            <p:ph idx="1"/>
          </p:nvPr>
        </p:nvSpPr>
        <p:spPr/>
        <p:txBody>
          <a:bodyPr>
            <a:normAutofit fontScale="85000" lnSpcReduction="20000"/>
          </a:bodyPr>
          <a:lstStyle/>
          <a:p>
            <a:r>
              <a:rPr lang="en-US" dirty="0" smtClean="0"/>
              <a:t>2009 survey: 63,500 households (self</a:t>
            </a:r>
            <a:r>
              <a:rPr lang="en-US" dirty="0"/>
              <a:t>-</a:t>
            </a:r>
            <a:r>
              <a:rPr lang="en-US" dirty="0" smtClean="0"/>
              <a:t>reporting when possible); </a:t>
            </a:r>
            <a:r>
              <a:rPr lang="en-US" dirty="0"/>
              <a:t>9,500 </a:t>
            </a:r>
            <a:r>
              <a:rPr lang="en-US" dirty="0" smtClean="0"/>
              <a:t>establishments (information from staff)</a:t>
            </a:r>
          </a:p>
          <a:p>
            <a:r>
              <a:rPr lang="en-US" dirty="0" smtClean="0"/>
              <a:t>Surveys all disabilities</a:t>
            </a:r>
          </a:p>
          <a:p>
            <a:r>
              <a:rPr lang="en-US" dirty="0" smtClean="0"/>
              <a:t>Data collected in 1998, 2003 and 2009 …</a:t>
            </a:r>
          </a:p>
          <a:p>
            <a:r>
              <a:rPr lang="en-US" dirty="0" smtClean="0"/>
              <a:t>Data used widely, e.g. in modeling for NDIS, burden of disease and injury, …</a:t>
            </a:r>
          </a:p>
          <a:p>
            <a:r>
              <a:rPr lang="en-US" i="1" dirty="0"/>
              <a:t>Autism/ASD is not a category in standard SDAC </a:t>
            </a:r>
            <a:r>
              <a:rPr lang="en-US" i="1" dirty="0" smtClean="0"/>
              <a:t>reporting</a:t>
            </a:r>
            <a:endParaRPr lang="en-US" i="1" dirty="0"/>
          </a:p>
          <a:p>
            <a:r>
              <a:rPr lang="en-US" dirty="0" smtClean="0"/>
              <a:t>Specific report on autism from 2009 data</a:t>
            </a:r>
            <a:br>
              <a:rPr lang="en-US" dirty="0" smtClean="0"/>
            </a:br>
            <a:r>
              <a:rPr lang="en-US" dirty="0" smtClean="0"/>
              <a:t>(1998 and 2003 autism data in 2004 proceedings)</a:t>
            </a:r>
          </a:p>
        </p:txBody>
      </p:sp>
    </p:spTree>
    <p:extLst>
      <p:ext uri="{BB962C8B-B14F-4D97-AF65-F5344CB8AC3E}">
        <p14:creationId xmlns:p14="http://schemas.microsoft.com/office/powerpoint/2010/main" val="14377088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 SDAC 1998-2009</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hart 4"/>
          <p:cNvGraphicFramePr/>
          <p:nvPr>
            <p:extLst>
              <p:ext uri="{D42A27DB-BD31-4B8C-83A1-F6EECF244321}">
                <p14:modId xmlns:p14="http://schemas.microsoft.com/office/powerpoint/2010/main" val="2993708172"/>
              </p:ext>
            </p:extLst>
          </p:nvPr>
        </p:nvGraphicFramePr>
        <p:xfrm>
          <a:off x="1089024" y="2002939"/>
          <a:ext cx="7181230" cy="41692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93611049"/>
              </p:ext>
            </p:extLst>
          </p:nvPr>
        </p:nvGraphicFramePr>
        <p:xfrm>
          <a:off x="4137975" y="1801906"/>
          <a:ext cx="4223388" cy="2002640"/>
        </p:xfrm>
        <a:graphic>
          <a:graphicData uri="http://schemas.openxmlformats.org/presentationml/2006/ole">
            <mc:AlternateContent xmlns:mc="http://schemas.openxmlformats.org/markup-compatibility/2006">
              <mc:Choice xmlns:v="urn:schemas-microsoft-com:vml" Requires="v">
                <p:oleObj spid="_x0000_s2084" name="Document" r:id="rId4" imgW="5410200" imgH="2565400" progId="Word.Document.12">
                  <p:embed/>
                </p:oleObj>
              </mc:Choice>
              <mc:Fallback>
                <p:oleObj name="Document" r:id="rId4" imgW="5410200" imgH="2565400" progId="Word.Document.12">
                  <p:embed/>
                  <p:pic>
                    <p:nvPicPr>
                      <p:cNvPr id="0" name=""/>
                      <p:cNvPicPr/>
                      <p:nvPr/>
                    </p:nvPicPr>
                    <p:blipFill>
                      <a:blip r:embed="rId5"/>
                      <a:stretch>
                        <a:fillRect/>
                      </a:stretch>
                    </p:blipFill>
                    <p:spPr>
                      <a:xfrm>
                        <a:off x="4137975" y="1801906"/>
                        <a:ext cx="4223388" cy="2002640"/>
                      </a:xfrm>
                      <a:prstGeom prst="rect">
                        <a:avLst/>
                      </a:prstGeom>
                    </p:spPr>
                  </p:pic>
                </p:oleObj>
              </mc:Fallback>
            </mc:AlternateContent>
          </a:graphicData>
        </a:graphic>
      </p:graphicFrame>
    </p:spTree>
    <p:extLst>
      <p:ext uri="{BB962C8B-B14F-4D97-AF65-F5344CB8AC3E}">
        <p14:creationId xmlns:p14="http://schemas.microsoft.com/office/powerpoint/2010/main" val="35146898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SDAC autism report</a:t>
            </a:r>
            <a:endParaRPr lang="en-US" dirty="0"/>
          </a:p>
        </p:txBody>
      </p:sp>
      <p:sp>
        <p:nvSpPr>
          <p:cNvPr id="3" name="Content Placeholder 2"/>
          <p:cNvSpPr>
            <a:spLocks noGrp="1"/>
          </p:cNvSpPr>
          <p:nvPr>
            <p:ph idx="1"/>
          </p:nvPr>
        </p:nvSpPr>
        <p:spPr/>
        <p:txBody>
          <a:bodyPr/>
          <a:lstStyle/>
          <a:p>
            <a:pPr marL="0" indent="0">
              <a:buNone/>
            </a:pPr>
            <a:r>
              <a:rPr lang="en-US" dirty="0" smtClean="0"/>
              <a:t>More than counting numbers …</a:t>
            </a:r>
          </a:p>
          <a:p>
            <a:r>
              <a:rPr lang="en-US" dirty="0" smtClean="0"/>
              <a:t>Severe and profound disability</a:t>
            </a:r>
          </a:p>
          <a:p>
            <a:pPr lvl="1">
              <a:buFont typeface="Courier New"/>
              <a:buChar char="o"/>
            </a:pPr>
            <a:r>
              <a:rPr lang="en-US" dirty="0" smtClean="0"/>
              <a:t>2003: 87% with severe or profound disability</a:t>
            </a:r>
          </a:p>
          <a:p>
            <a:pPr lvl="1">
              <a:buFont typeface="Courier New"/>
              <a:buChar char="o"/>
            </a:pPr>
            <a:r>
              <a:rPr lang="en-US" dirty="0" smtClean="0"/>
              <a:t>2009: 74% </a:t>
            </a:r>
            <a:r>
              <a:rPr lang="en-US" dirty="0"/>
              <a:t>with severe or profound disability</a:t>
            </a:r>
          </a:p>
          <a:p>
            <a:pPr marL="282575" lvl="1" indent="0">
              <a:buNone/>
            </a:pPr>
            <a:r>
              <a:rPr lang="en-US" i="1" dirty="0" smtClean="0"/>
              <a:t>So … some increase is milder cases (13%), but</a:t>
            </a:r>
            <a:br>
              <a:rPr lang="en-US" i="1" dirty="0" smtClean="0"/>
            </a:br>
            <a:r>
              <a:rPr lang="en-US" b="1" i="1" dirty="0" smtClean="0"/>
              <a:t>most</a:t>
            </a:r>
            <a:r>
              <a:rPr lang="en-US" i="1" dirty="0" smtClean="0"/>
              <a:t> growth is people with severe &amp; profound disability</a:t>
            </a:r>
          </a:p>
          <a:p>
            <a:r>
              <a:rPr lang="en-US" dirty="0" smtClean="0"/>
              <a:t>Abysmal outcomes for PwASD in education, </a:t>
            </a:r>
            <a:r>
              <a:rPr lang="en-US" dirty="0" err="1"/>
              <a:t>l</a:t>
            </a:r>
            <a:r>
              <a:rPr lang="en-US" dirty="0" err="1" smtClean="0"/>
              <a:t>abour</a:t>
            </a:r>
            <a:r>
              <a:rPr lang="en-US" dirty="0" smtClean="0"/>
              <a:t> force participation, disability services, …</a:t>
            </a:r>
            <a:r>
              <a:rPr lang="en-US" dirty="0"/>
              <a:t> </a:t>
            </a:r>
            <a:r>
              <a:rPr lang="en-US" i="1" dirty="0"/>
              <a:t>c</a:t>
            </a:r>
            <a:r>
              <a:rPr lang="en-US" i="1" dirty="0" smtClean="0"/>
              <a:t>heck it out</a:t>
            </a:r>
            <a:endParaRPr lang="en-US" dirty="0" smtClean="0"/>
          </a:p>
          <a:p>
            <a:pPr marL="0" indent="0">
              <a:buNone/>
            </a:pPr>
            <a:r>
              <a:rPr lang="en-US" dirty="0">
                <a:hlinkClick r:id="rId3"/>
              </a:rPr>
              <a:t>http://www.abs.gov.au/ausstats/abs@.nsf/mf/</a:t>
            </a:r>
            <a:r>
              <a:rPr lang="en-US" dirty="0" smtClean="0">
                <a:hlinkClick r:id="rId3"/>
              </a:rPr>
              <a:t>4428.0</a:t>
            </a:r>
            <a:r>
              <a:rPr lang="en-US" dirty="0" smtClean="0"/>
              <a:t> </a:t>
            </a:r>
            <a:endParaRPr lang="en-US" dirty="0"/>
          </a:p>
        </p:txBody>
      </p:sp>
    </p:spTree>
    <p:extLst>
      <p:ext uri="{BB962C8B-B14F-4D97-AF65-F5344CB8AC3E}">
        <p14:creationId xmlns:p14="http://schemas.microsoft.com/office/powerpoint/2010/main" val="15368085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2009 data</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extLst>
              <p:ext uri="{D42A27DB-BD31-4B8C-83A1-F6EECF244321}">
                <p14:modId xmlns:p14="http://schemas.microsoft.com/office/powerpoint/2010/main" val="1386493839"/>
              </p:ext>
            </p:extLst>
          </p:nvPr>
        </p:nvGraphicFramePr>
        <p:xfrm>
          <a:off x="1089023" y="1801906"/>
          <a:ext cx="7272339" cy="4324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9490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24794" y="1341644"/>
            <a:ext cx="8040370" cy="4784520"/>
          </a:xfrm>
        </p:spPr>
        <p:txBody>
          <a:bodyPr>
            <a:normAutofit fontScale="92500" lnSpcReduction="20000"/>
          </a:bodyPr>
          <a:lstStyle/>
          <a:p>
            <a:r>
              <a:rPr lang="en-US" dirty="0" smtClean="0"/>
              <a:t>Autism prevalence estimates vary by age and time: we </a:t>
            </a:r>
            <a:r>
              <a:rPr lang="en-US" b="1" dirty="0" smtClean="0"/>
              <a:t>cannot</a:t>
            </a:r>
          </a:p>
          <a:p>
            <a:pPr lvl="1">
              <a:buFont typeface="Courier New"/>
              <a:buChar char="o"/>
            </a:pPr>
            <a:r>
              <a:rPr lang="en-US" dirty="0"/>
              <a:t>a</a:t>
            </a:r>
            <a:r>
              <a:rPr lang="en-US" dirty="0" smtClean="0"/>
              <a:t>ssume uniform prevalence</a:t>
            </a:r>
          </a:p>
          <a:p>
            <a:pPr lvl="1">
              <a:buFont typeface="Courier New"/>
              <a:buChar char="o"/>
            </a:pPr>
            <a:r>
              <a:rPr lang="en-US" dirty="0"/>
              <a:t>s</a:t>
            </a:r>
            <a:r>
              <a:rPr lang="en-US" dirty="0" smtClean="0"/>
              <a:t>ay “</a:t>
            </a:r>
            <a:r>
              <a:rPr lang="en-US" dirty="0"/>
              <a:t>with a </a:t>
            </a:r>
            <a:r>
              <a:rPr lang="en-US" dirty="0" smtClean="0"/>
              <a:t>prevalence rate </a:t>
            </a:r>
            <a:r>
              <a:rPr lang="en-US" dirty="0"/>
              <a:t>of 62.5 per 10,000 there could be as many as 125,000 people with ASD </a:t>
            </a:r>
            <a:r>
              <a:rPr lang="en-US" dirty="0" smtClean="0"/>
              <a:t>in Australia ...”</a:t>
            </a:r>
          </a:p>
          <a:p>
            <a:r>
              <a:rPr lang="en-US" dirty="0" smtClean="0"/>
              <a:t>substantial growth in PwASD registering for services</a:t>
            </a:r>
          </a:p>
          <a:p>
            <a:r>
              <a:rPr lang="en-US" dirty="0" smtClean="0"/>
              <a:t>ASD growth is mostly people with “severe or profound disability” (from measures of disability generally )</a:t>
            </a:r>
          </a:p>
          <a:p>
            <a:r>
              <a:rPr lang="en-US" dirty="0" smtClean="0"/>
              <a:t>ABS reports </a:t>
            </a:r>
            <a:r>
              <a:rPr lang="en-US" i="1" dirty="0" smtClean="0"/>
              <a:t>abysmal</a:t>
            </a:r>
            <a:r>
              <a:rPr lang="en-US" dirty="0" smtClean="0"/>
              <a:t> outcomes for PwASD: Australia must do better for PwASD</a:t>
            </a:r>
          </a:p>
          <a:p>
            <a:r>
              <a:rPr lang="en-US" dirty="0"/>
              <a:t>different sources tell a remarkably consistent story</a:t>
            </a:r>
          </a:p>
          <a:p>
            <a:r>
              <a:rPr lang="en-US" dirty="0"/>
              <a:t>m</a:t>
            </a:r>
            <a:r>
              <a:rPr lang="en-US" dirty="0" smtClean="0"/>
              <a:t>ore analyses and more datasets (e.g. CSTDA/NDA datasets, Medicare items, …) can extend understanding of PwASD</a:t>
            </a:r>
          </a:p>
          <a:p>
            <a:endParaRPr lang="en-US" dirty="0"/>
          </a:p>
        </p:txBody>
      </p:sp>
    </p:spTree>
    <p:extLst>
      <p:ext uri="{BB962C8B-B14F-4D97-AF65-F5344CB8AC3E}">
        <p14:creationId xmlns:p14="http://schemas.microsoft.com/office/powerpoint/2010/main" val="35303838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a:bodyPr>
          <a:lstStyle/>
          <a:p>
            <a:r>
              <a:rPr lang="en-US" dirty="0" smtClean="0"/>
              <a:t>ABS for providing unpublished data on autism</a:t>
            </a:r>
          </a:p>
          <a:p>
            <a:r>
              <a:rPr lang="en-US" dirty="0" smtClean="0"/>
              <a:t>FaHCSIA</a:t>
            </a:r>
          </a:p>
          <a:p>
            <a:r>
              <a:rPr lang="en-US" dirty="0" smtClean="0"/>
              <a:t>A4 Management Group</a:t>
            </a:r>
          </a:p>
          <a:p>
            <a:r>
              <a:rPr lang="en-US" dirty="0" err="1" smtClean="0"/>
              <a:t>SOfASD</a:t>
            </a:r>
            <a:r>
              <a:rPr lang="en-US" dirty="0" smtClean="0"/>
              <a:t> in the ACT</a:t>
            </a:r>
          </a:p>
          <a:p>
            <a:r>
              <a:rPr lang="en-US" dirty="0" smtClean="0"/>
              <a:t>AABASD Directors</a:t>
            </a:r>
          </a:p>
          <a:p>
            <a:r>
              <a:rPr lang="en-US" dirty="0" smtClean="0"/>
              <a:t>Colleagues at JCSMR ANU</a:t>
            </a:r>
          </a:p>
        </p:txBody>
      </p:sp>
    </p:spTree>
    <p:extLst>
      <p:ext uri="{BB962C8B-B14F-4D97-AF65-F5344CB8AC3E}">
        <p14:creationId xmlns:p14="http://schemas.microsoft.com/office/powerpoint/2010/main" val="30883734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024" y="1613646"/>
            <a:ext cx="7272339" cy="1339009"/>
          </a:xfrm>
        </p:spPr>
        <p:txBody>
          <a:bodyPr/>
          <a:lstStyle/>
          <a:p>
            <a:r>
              <a:rPr lang="en-US" dirty="0" smtClean="0"/>
              <a:t>Thank you</a:t>
            </a:r>
            <a:endParaRPr lang="en-US" dirty="0"/>
          </a:p>
        </p:txBody>
      </p:sp>
      <p:sp>
        <p:nvSpPr>
          <p:cNvPr id="3" name="Content Placeholder 2"/>
          <p:cNvSpPr>
            <a:spLocks noGrp="1"/>
          </p:cNvSpPr>
          <p:nvPr>
            <p:ph idx="1"/>
          </p:nvPr>
        </p:nvSpPr>
        <p:spPr>
          <a:xfrm>
            <a:off x="1089024" y="3368864"/>
            <a:ext cx="7272339" cy="2571237"/>
          </a:xfrm>
        </p:spPr>
        <p:txBody>
          <a:bodyPr/>
          <a:lstStyle/>
          <a:p>
            <a:pPr marL="0" indent="0" algn="ctr">
              <a:buNone/>
            </a:pPr>
            <a:r>
              <a:rPr lang="en-US" dirty="0" smtClean="0"/>
              <a:t>for your interest</a:t>
            </a:r>
            <a:endParaRPr lang="en-US" dirty="0"/>
          </a:p>
        </p:txBody>
      </p:sp>
    </p:spTree>
    <p:extLst>
      <p:ext uri="{BB962C8B-B14F-4D97-AF65-F5344CB8AC3E}">
        <p14:creationId xmlns:p14="http://schemas.microsoft.com/office/powerpoint/2010/main" val="1113171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autism data</a:t>
            </a:r>
            <a:endParaRPr lang="en-US" dirty="0"/>
          </a:p>
        </p:txBody>
      </p:sp>
      <p:sp>
        <p:nvSpPr>
          <p:cNvPr id="3" name="Content Placeholder 2"/>
          <p:cNvSpPr>
            <a:spLocks noGrp="1"/>
          </p:cNvSpPr>
          <p:nvPr>
            <p:ph idx="1"/>
          </p:nvPr>
        </p:nvSpPr>
        <p:spPr/>
        <p:txBody>
          <a:bodyPr/>
          <a:lstStyle/>
          <a:p>
            <a:r>
              <a:rPr lang="en-US" dirty="0" smtClean="0"/>
              <a:t>Centrelink/FaHCSIA and Carer Allowance (child)</a:t>
            </a:r>
          </a:p>
          <a:p>
            <a:r>
              <a:rPr lang="en-US" dirty="0"/>
              <a:t>FaHCSIA Helping Children with Autism (HCWA)</a:t>
            </a:r>
          </a:p>
          <a:p>
            <a:r>
              <a:rPr lang="en-US" dirty="0" smtClean="0"/>
              <a:t>Australian Bureau of Statistics (ABS)</a:t>
            </a:r>
            <a:br>
              <a:rPr lang="en-US" dirty="0" smtClean="0"/>
            </a:br>
            <a:r>
              <a:rPr lang="en-US" dirty="0" smtClean="0"/>
              <a:t>Survey of Disability, Ageing and Carers (SDAC)</a:t>
            </a:r>
          </a:p>
          <a:p>
            <a:pPr marL="0" indent="0">
              <a:buNone/>
            </a:pPr>
            <a:r>
              <a:rPr lang="en-US" i="1" dirty="0"/>
              <a:t>a</a:t>
            </a:r>
            <a:r>
              <a:rPr lang="en-US" i="1" dirty="0" smtClean="0"/>
              <a:t>nd more …</a:t>
            </a:r>
          </a:p>
        </p:txBody>
      </p:sp>
    </p:spTree>
    <p:extLst>
      <p:ext uri="{BB962C8B-B14F-4D97-AF65-F5344CB8AC3E}">
        <p14:creationId xmlns:p14="http://schemas.microsoft.com/office/powerpoint/2010/main" val="5172638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Centrelink/FaHCSIA </a:t>
            </a:r>
            <a:br>
              <a:rPr lang="en-US" dirty="0" smtClean="0"/>
            </a:br>
            <a:r>
              <a:rPr lang="en-US" dirty="0" smtClean="0"/>
              <a:t>Carer Allowance (Child)</a:t>
            </a:r>
            <a:endParaRPr lang="en-US" dirty="0"/>
          </a:p>
        </p:txBody>
      </p:sp>
      <p:sp>
        <p:nvSpPr>
          <p:cNvPr id="3" name="Content Placeholder 2"/>
          <p:cNvSpPr>
            <a:spLocks noGrp="1"/>
          </p:cNvSpPr>
          <p:nvPr>
            <p:ph idx="1"/>
          </p:nvPr>
        </p:nvSpPr>
        <p:spPr>
          <a:xfrm>
            <a:off x="1089024" y="1801906"/>
            <a:ext cx="7601879" cy="4324257"/>
          </a:xfrm>
        </p:spPr>
        <p:txBody>
          <a:bodyPr>
            <a:normAutofit fontScale="77500" lnSpcReduction="20000"/>
          </a:bodyPr>
          <a:lstStyle/>
          <a:p>
            <a:pPr>
              <a:buFont typeface="Wingdings" charset="2"/>
              <a:buChar char="§"/>
            </a:pPr>
            <a:r>
              <a:rPr lang="en-US" dirty="0"/>
              <a:t>c</a:t>
            </a:r>
            <a:r>
              <a:rPr lang="en-US" dirty="0" smtClean="0"/>
              <a:t>aring for child 0 to 15 years (&lt;16 years)</a:t>
            </a:r>
          </a:p>
          <a:p>
            <a:pPr>
              <a:buFont typeface="Wingdings" charset="2"/>
              <a:buChar char="§"/>
            </a:pPr>
            <a:r>
              <a:rPr lang="en-US" dirty="0"/>
              <a:t>d</a:t>
            </a:r>
            <a:r>
              <a:rPr lang="en-US" dirty="0" smtClean="0"/>
              <a:t>iagnosed by (allied) health professional</a:t>
            </a:r>
          </a:p>
          <a:p>
            <a:pPr>
              <a:buFont typeface="Wingdings" charset="2"/>
              <a:buChar char="§"/>
            </a:pPr>
            <a:r>
              <a:rPr lang="en-US" dirty="0" smtClean="0"/>
              <a:t>pays parent $114 per fortnightly &amp; health care card for the child, </a:t>
            </a:r>
            <a:r>
              <a:rPr lang="en-US" i="1" dirty="0" smtClean="0"/>
              <a:t>not means tested</a:t>
            </a:r>
          </a:p>
          <a:p>
            <a:pPr>
              <a:buFont typeface="Wingdings" charset="2"/>
              <a:buChar char="§"/>
            </a:pPr>
            <a:r>
              <a:rPr lang="en-US" b="1" dirty="0" smtClean="0"/>
              <a:t>population data</a:t>
            </a:r>
            <a:r>
              <a:rPr lang="en-US" dirty="0" smtClean="0"/>
              <a:t>: includes </a:t>
            </a:r>
            <a:r>
              <a:rPr lang="en-US" i="1" dirty="0" smtClean="0"/>
              <a:t>most</a:t>
            </a:r>
            <a:r>
              <a:rPr lang="en-US" dirty="0" smtClean="0"/>
              <a:t> … does not include everyone. </a:t>
            </a:r>
          </a:p>
          <a:p>
            <a:pPr>
              <a:buFont typeface="Wingdings" charset="2"/>
              <a:buChar char="§"/>
            </a:pPr>
            <a:r>
              <a:rPr lang="en-US" dirty="0" smtClean="0"/>
              <a:t>Analysis below includes Autistic Disorder &amp; Asperger’s Disorder</a:t>
            </a:r>
          </a:p>
          <a:p>
            <a:pPr lvl="1">
              <a:buFont typeface="Courier New"/>
              <a:buChar char="o"/>
            </a:pPr>
            <a:r>
              <a:rPr lang="en-US" dirty="0"/>
              <a:t>t</a:t>
            </a:r>
            <a:r>
              <a:rPr lang="en-US" dirty="0" smtClean="0"/>
              <a:t>his analysis omits </a:t>
            </a:r>
            <a:r>
              <a:rPr lang="en-US" dirty="0" err="1" smtClean="0"/>
              <a:t>Rett’s</a:t>
            </a:r>
            <a:r>
              <a:rPr lang="en-US" dirty="0" smtClean="0"/>
              <a:t> Disorder, Childhood Degenerative Disorder (CDD)</a:t>
            </a:r>
            <a:endParaRPr lang="en-US" dirty="0"/>
          </a:p>
          <a:p>
            <a:pPr lvl="1">
              <a:buFont typeface="Courier New"/>
              <a:buChar char="o"/>
            </a:pPr>
            <a:r>
              <a:rPr lang="en-US" dirty="0" smtClean="0"/>
              <a:t>data omits PDD-NOS</a:t>
            </a:r>
          </a:p>
          <a:p>
            <a:pPr>
              <a:buFont typeface="Wingdings" charset="2"/>
              <a:buChar char="§"/>
            </a:pPr>
            <a:r>
              <a:rPr lang="en-US" dirty="0"/>
              <a:t>Basis for AABASD’s prevalence report 2007</a:t>
            </a:r>
          </a:p>
        </p:txBody>
      </p:sp>
    </p:spTree>
    <p:extLst>
      <p:ext uri="{BB962C8B-B14F-4D97-AF65-F5344CB8AC3E}">
        <p14:creationId xmlns:p14="http://schemas.microsoft.com/office/powerpoint/2010/main" val="42299195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AABASD’s prevalence report (2007)</a:t>
            </a:r>
            <a:endParaRPr lang="en-US" dirty="0"/>
          </a:p>
        </p:txBody>
      </p:sp>
      <p:sp>
        <p:nvSpPr>
          <p:cNvPr id="3" name="Content Placeholder 2"/>
          <p:cNvSpPr>
            <a:spLocks noGrp="1"/>
          </p:cNvSpPr>
          <p:nvPr>
            <p:ph idx="1"/>
          </p:nvPr>
        </p:nvSpPr>
        <p:spPr/>
        <p:txBody>
          <a:bodyPr>
            <a:normAutofit fontScale="70000" lnSpcReduction="20000"/>
          </a:bodyPr>
          <a:lstStyle/>
          <a:p>
            <a:r>
              <a:rPr lang="en-US" dirty="0"/>
              <a:t>“… Centrelink can provide the most comprehensive single source of National information about the number of individuals seeking funding with a diagnosis of Autism or Asperger Disorder in Australia. It provides information about the minimum number of individuals living with these diagnoses each year.”</a:t>
            </a:r>
          </a:p>
          <a:p>
            <a:r>
              <a:rPr lang="en-US" dirty="0"/>
              <a:t>“The report’s core finding gives the best indication of the likely number of people with ASD in the Australian population because primary school aged children are the group of children most likely to be </a:t>
            </a:r>
            <a:r>
              <a:rPr lang="en-US" dirty="0" err="1"/>
              <a:t>recognised</a:t>
            </a:r>
            <a:r>
              <a:rPr lang="en-US" dirty="0"/>
              <a:t> as having an ASD.”</a:t>
            </a:r>
          </a:p>
          <a:p>
            <a:r>
              <a:rPr lang="en-US" dirty="0" smtClean="0"/>
              <a:t>“… there </a:t>
            </a:r>
            <a:r>
              <a:rPr lang="en-US" dirty="0"/>
              <a:t>is an estimated prevalence of </a:t>
            </a:r>
            <a:r>
              <a:rPr lang="en-US" dirty="0" smtClean="0"/>
              <a:t>autism spectrum </a:t>
            </a:r>
            <a:r>
              <a:rPr lang="en-US" dirty="0"/>
              <a:t>disorders across Australia of 62.5 per 10,000 for 6-12 year old </a:t>
            </a:r>
            <a:r>
              <a:rPr lang="en-US" dirty="0" smtClean="0"/>
              <a:t>children. This </a:t>
            </a:r>
            <a:r>
              <a:rPr lang="en-US" dirty="0"/>
              <a:t>means there is one child with an ASD on average in every 160 children in </a:t>
            </a:r>
            <a:r>
              <a:rPr lang="en-US" dirty="0" smtClean="0"/>
              <a:t>this age </a:t>
            </a:r>
            <a:r>
              <a:rPr lang="en-US" dirty="0"/>
              <a:t>group which represents 10,625 children aged between 6 and 12 years with </a:t>
            </a:r>
            <a:r>
              <a:rPr lang="en-US" dirty="0" smtClean="0"/>
              <a:t>an ASD </a:t>
            </a:r>
            <a:r>
              <a:rPr lang="en-US" dirty="0"/>
              <a:t>in Australia</a:t>
            </a:r>
            <a:r>
              <a:rPr lang="en-US" dirty="0" smtClean="0"/>
              <a:t>. …”</a:t>
            </a:r>
          </a:p>
        </p:txBody>
      </p:sp>
    </p:spTree>
    <p:extLst>
      <p:ext uri="{BB962C8B-B14F-4D97-AF65-F5344CB8AC3E}">
        <p14:creationId xmlns:p14="http://schemas.microsoft.com/office/powerpoint/2010/main" val="19662408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AABASD’s prevalence report (2007</a:t>
            </a:r>
            <a:r>
              <a:rPr lang="en-US" dirty="0" smtClean="0"/>
              <a:t>) … 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i="1" dirty="0" smtClean="0"/>
              <a:t>“The </a:t>
            </a:r>
            <a:r>
              <a:rPr lang="en-US" b="1" i="1" dirty="0"/>
              <a:t>report’s core finding could be extrapolated to suggest that with a </a:t>
            </a:r>
            <a:r>
              <a:rPr lang="en-US" b="1" i="1" dirty="0" smtClean="0"/>
              <a:t>prevalence rate </a:t>
            </a:r>
            <a:r>
              <a:rPr lang="en-US" b="1" i="1" dirty="0"/>
              <a:t>of 62.5 per 10,000 there could be as many as 125,000 people with ASD </a:t>
            </a:r>
            <a:r>
              <a:rPr lang="en-US" b="1" i="1" dirty="0" smtClean="0"/>
              <a:t>in Australia ... ”</a:t>
            </a:r>
          </a:p>
          <a:p>
            <a:pPr marL="0" indent="0">
              <a:buNone/>
            </a:pPr>
            <a:r>
              <a:rPr lang="en-US" dirty="0" smtClean="0"/>
              <a:t>This prevalence estimate should </a:t>
            </a:r>
            <a:r>
              <a:rPr lang="en-US" b="1" dirty="0" smtClean="0"/>
              <a:t>not</a:t>
            </a:r>
            <a:r>
              <a:rPr lang="en-US" dirty="0" smtClean="0"/>
              <a:t> be extrapolated …</a:t>
            </a:r>
          </a:p>
          <a:p>
            <a:r>
              <a:rPr lang="en-US" dirty="0" smtClean="0"/>
              <a:t>peak 62.5 per 10,000 was for children aged 6-12 years</a:t>
            </a:r>
          </a:p>
          <a:p>
            <a:r>
              <a:rPr lang="en-US" dirty="0"/>
              <a:t>d</a:t>
            </a:r>
            <a:r>
              <a:rPr lang="en-US" dirty="0" smtClean="0"/>
              <a:t>ata from 2005 does not describe other periods</a:t>
            </a:r>
          </a:p>
          <a:p>
            <a:r>
              <a:rPr lang="en-US" dirty="0"/>
              <a:t>d</a:t>
            </a:r>
            <a:r>
              <a:rPr lang="en-US" dirty="0" smtClean="0"/>
              <a:t>oes not estimate children in the 6-12 age range who are yet to be diagnosed (may remain undiagnosed, or not apply for Carer Allowance) … nor allow for false positives. </a:t>
            </a:r>
            <a:r>
              <a:rPr lang="en-US" smtClean="0"/>
              <a:t>No PDD-NOS.</a:t>
            </a:r>
            <a:endParaRPr lang="en-US" dirty="0" smtClean="0"/>
          </a:p>
          <a:p>
            <a:pPr marL="0" lvl="1" indent="0">
              <a:spcBef>
                <a:spcPts val="2000"/>
              </a:spcBef>
              <a:buNone/>
            </a:pPr>
            <a:r>
              <a:rPr lang="en-US" dirty="0"/>
              <a:t>AABASD revised its estimate to 1% (1 in 100) based on 2009 </a:t>
            </a:r>
            <a:r>
              <a:rPr lang="en-US" dirty="0" smtClean="0"/>
              <a:t>data</a:t>
            </a:r>
          </a:p>
          <a:p>
            <a:pPr marL="0" lvl="1" indent="0">
              <a:spcBef>
                <a:spcPts val="2000"/>
              </a:spcBef>
              <a:buNone/>
            </a:pPr>
            <a:r>
              <a:rPr lang="en-US" dirty="0" smtClean="0"/>
              <a:t>… and now, we have data for 2012.</a:t>
            </a:r>
            <a:endParaRPr lang="en-US" dirty="0"/>
          </a:p>
          <a:p>
            <a:endParaRPr lang="en-US" dirty="0"/>
          </a:p>
        </p:txBody>
      </p:sp>
    </p:spTree>
    <p:extLst>
      <p:ext uri="{BB962C8B-B14F-4D97-AF65-F5344CB8AC3E}">
        <p14:creationId xmlns:p14="http://schemas.microsoft.com/office/powerpoint/2010/main" val="30181930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Australia:  Carer Allowance</a:t>
            </a:r>
            <a:br>
              <a:rPr lang="en-US" sz="3200" dirty="0" smtClean="0"/>
            </a:br>
            <a:r>
              <a:rPr lang="en-US" sz="3200" dirty="0" smtClean="0"/>
              <a:t>(Autistic &amp; Asperger’s &lt;16 years old)</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12004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31151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Reason for Increase?</a:t>
            </a:r>
            <a:endParaRPr lang="en-AU" dirty="0"/>
          </a:p>
        </p:txBody>
      </p:sp>
      <p:sp>
        <p:nvSpPr>
          <p:cNvPr id="3" name="Content Placeholder 2"/>
          <p:cNvSpPr>
            <a:spLocks noGrp="1"/>
          </p:cNvSpPr>
          <p:nvPr>
            <p:ph idx="1"/>
          </p:nvPr>
        </p:nvSpPr>
        <p:spPr/>
        <p:txBody>
          <a:bodyPr/>
          <a:lstStyle/>
          <a:p>
            <a:r>
              <a:rPr lang="en-AU" dirty="0" smtClean="0"/>
              <a:t>Yes, the number of children diagnosed with autism spectrum disorders is increasing alarmingly.</a:t>
            </a:r>
          </a:p>
          <a:p>
            <a:endParaRPr lang="en-AU" dirty="0"/>
          </a:p>
          <a:p>
            <a:r>
              <a:rPr lang="en-AU" dirty="0" smtClean="0"/>
              <a:t>No, I do not know why.</a:t>
            </a:r>
          </a:p>
          <a:p>
            <a:endParaRPr lang="en-AU" dirty="0"/>
          </a:p>
          <a:p>
            <a:pPr marL="0" indent="0">
              <a:buNone/>
            </a:pPr>
            <a:r>
              <a:rPr lang="en-AU" i="1" dirty="0" smtClean="0"/>
              <a:t>People lost their careers just by expressing an hypothesis.</a:t>
            </a:r>
            <a:endParaRPr lang="en-AU" i="1" dirty="0"/>
          </a:p>
        </p:txBody>
      </p:sp>
    </p:spTree>
    <p:extLst>
      <p:ext uri="{BB962C8B-B14F-4D97-AF65-F5344CB8AC3E}">
        <p14:creationId xmlns:p14="http://schemas.microsoft.com/office/powerpoint/2010/main" val="15816018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Carer Allowance (Child)</a:t>
            </a:r>
            <a:br>
              <a:rPr lang="en-US" dirty="0" smtClean="0"/>
            </a:br>
            <a:r>
              <a:rPr lang="en-US" dirty="0" smtClean="0"/>
              <a:t>Prevalence by age group</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extLst>
              <p:ext uri="{D42A27DB-BD31-4B8C-83A1-F6EECF244321}">
                <p14:modId xmlns:p14="http://schemas.microsoft.com/office/powerpoint/2010/main" val="2785197990"/>
              </p:ext>
            </p:extLst>
          </p:nvPr>
        </p:nvGraphicFramePr>
        <p:xfrm>
          <a:off x="1168561" y="1801905"/>
          <a:ext cx="7192802" cy="4324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4483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breakdown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798855"/>
              </p:ext>
            </p:extLst>
          </p:nvPr>
        </p:nvGraphicFramePr>
        <p:xfrm>
          <a:off x="1089025" y="1801813"/>
          <a:ext cx="7272338" cy="19978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2547584334"/>
              </p:ext>
            </p:extLst>
          </p:nvPr>
        </p:nvGraphicFramePr>
        <p:xfrm>
          <a:off x="1089023" y="3799616"/>
          <a:ext cx="7272340" cy="2092325"/>
        </p:xfrm>
        <a:graphic>
          <a:graphicData uri="http://schemas.openxmlformats.org/drawingml/2006/chart">
            <c:chart xmlns:c="http://schemas.openxmlformats.org/drawingml/2006/chart" xmlns:r="http://schemas.openxmlformats.org/officeDocument/2006/relationships" r:id="rId4"/>
          </a:graphicData>
        </a:graphic>
      </p:graphicFrame>
      <p:sp>
        <p:nvSpPr>
          <p:cNvPr id="6" name="Rounded Rectangle 5"/>
          <p:cNvSpPr/>
          <p:nvPr/>
        </p:nvSpPr>
        <p:spPr>
          <a:xfrm>
            <a:off x="3707788" y="4844255"/>
            <a:ext cx="512126" cy="62473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4400" dirty="0" smtClean="0"/>
              <a:t>?</a:t>
            </a:r>
            <a:endParaRPr lang="en-AU" sz="4400" dirty="0"/>
          </a:p>
        </p:txBody>
      </p:sp>
    </p:spTree>
    <p:extLst>
      <p:ext uri="{BB962C8B-B14F-4D97-AF65-F5344CB8AC3E}">
        <p14:creationId xmlns:p14="http://schemas.microsoft.com/office/powerpoint/2010/main" val="2683947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4212</TotalTime>
  <Words>1087</Words>
  <Application>Microsoft Macintosh PowerPoint</Application>
  <PresentationFormat>On-screen Show (4:3)</PresentationFormat>
  <Paragraphs>129</Paragraphs>
  <Slides>19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Document</vt:lpstr>
      <vt:lpstr>Interpreting data on  Autism Spectrum Disorders    from (a few)    Australian Government sources </vt:lpstr>
      <vt:lpstr>Sources of autism data</vt:lpstr>
      <vt:lpstr>Centrelink/FaHCSIA  Carer Allowance (Child)</vt:lpstr>
      <vt:lpstr>AABASD’s prevalence report (2007)</vt:lpstr>
      <vt:lpstr>AABASD’s prevalence report (2007) … cont.</vt:lpstr>
      <vt:lpstr>Australia:  Carer Allowance (Autistic &amp; Asperger’s &lt;16 years old)</vt:lpstr>
      <vt:lpstr>Reason for Increase?</vt:lpstr>
      <vt:lpstr>Carer Allowance (Child) Prevalence by age group</vt:lpstr>
      <vt:lpstr>State breakdown</vt:lpstr>
      <vt:lpstr>Helping Children with Autism (HCWA)</vt:lpstr>
      <vt:lpstr>HCWA aged 0-6 years</vt:lpstr>
      <vt:lpstr>Helping Children with Autism</vt:lpstr>
      <vt:lpstr>Australian Bureau of Statistics (ABS) Survey of Disability, Ageing and Carers (SDAC) </vt:lpstr>
      <vt:lpstr>ABS SDAC 1998-2009</vt:lpstr>
      <vt:lpstr>SDAC autism report</vt:lpstr>
      <vt:lpstr>Compare 2009 data</vt:lpstr>
      <vt:lpstr>conclusions</vt:lpstr>
      <vt:lpstr>Acknowledgements</vt:lpstr>
      <vt:lpstr>Thank you</vt:lpstr>
    </vt:vector>
  </TitlesOfParts>
  <Company>JCSMR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Buckley</dc:creator>
  <cp:lastModifiedBy>Bob Buckley</cp:lastModifiedBy>
  <cp:revision>56</cp:revision>
  <dcterms:created xsi:type="dcterms:W3CDTF">2012-11-16T02:13:58Z</dcterms:created>
  <dcterms:modified xsi:type="dcterms:W3CDTF">2013-05-24T05:24:32Z</dcterms:modified>
</cp:coreProperties>
</file>